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765" r:id="rId2"/>
    <p:sldId id="717" r:id="rId3"/>
    <p:sldId id="769" r:id="rId4"/>
    <p:sldId id="709" r:id="rId5"/>
    <p:sldId id="734" r:id="rId6"/>
    <p:sldId id="716" r:id="rId7"/>
    <p:sldId id="756" r:id="rId8"/>
    <p:sldId id="755" r:id="rId9"/>
    <p:sldId id="767" r:id="rId10"/>
    <p:sldId id="758" r:id="rId11"/>
    <p:sldId id="748" r:id="rId12"/>
    <p:sldId id="749" r:id="rId13"/>
    <p:sldId id="761" r:id="rId14"/>
    <p:sldId id="768" r:id="rId15"/>
    <p:sldId id="771" r:id="rId16"/>
  </p:sldIdLst>
  <p:sldSz cx="9144000" cy="6858000" type="screen4x3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kkert Wierenga" initials="R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CFB"/>
    <a:srgbClr val="0066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 autoAdjust="0"/>
    <p:restoredTop sz="94648" autoAdjust="0"/>
  </p:normalViewPr>
  <p:slideViewPr>
    <p:cSldViewPr snapToGrid="0" showGuides="1">
      <p:cViewPr varScale="1">
        <p:scale>
          <a:sx n="107" d="100"/>
          <a:sy n="107" d="100"/>
        </p:scale>
        <p:origin x="-3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defTabSz="91275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1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defTabSz="91275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defTabSz="91275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 defTabSz="912755" eaLnBrk="1" hangingPunct="1">
              <a:defRPr sz="1200"/>
            </a:lvl1pPr>
          </a:lstStyle>
          <a:p>
            <a:pPr>
              <a:defRPr/>
            </a:pPr>
            <a:fld id="{383B8CF2-3F46-4391-BBAF-FACFBD81BBD2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929549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defTabSz="91275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1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defTabSz="91275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29187" cy="3697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4713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defTabSz="91275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 defTabSz="912755" eaLnBrk="1" hangingPunct="1">
              <a:defRPr sz="1200"/>
            </a:lvl1pPr>
          </a:lstStyle>
          <a:p>
            <a:pPr>
              <a:defRPr/>
            </a:pPr>
            <a:fld id="{D205703D-85DC-46B9-8023-3759589F1B95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588395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F35B0-EA4C-41A2-A98D-30134C10DB66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94900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1104F-EF8F-409C-85A1-5440A5CF67D7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375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B63F4-45E6-4280-A86D-8E95D6C92BA0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40280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C8E27-5D5B-44B6-A89B-7DF5FA740F6E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18424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0AEF0-EEA4-474A-9B3C-1CE1BD2FF759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39027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FC3E2-FC49-43C0-9D6F-CD747CE3AEFA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8031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A254B-2668-4F8C-97C1-FD780046D120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80150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22689-4DB5-461B-BBF6-27A269074DA1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873402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ADF9A-F495-4C47-A2FA-D36A24EC90EA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52051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33907-1DEF-4DAD-8585-3B2C03176704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3980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16571-DB4D-4E8E-9350-7C50F0D668FC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97471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rgbClr val="FFFF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</a:p>
          <a:p>
            <a:pPr lvl="3"/>
            <a:r>
              <a:rPr lang="en-US" altLang="fi-FI" smtClean="0"/>
              <a:t>Fourth level</a:t>
            </a:r>
          </a:p>
          <a:p>
            <a:pPr lvl="4"/>
            <a:r>
              <a:rPr lang="en-US" altLang="fi-FI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49DAE89-3FCF-447B-8094-FF6DCD03BF38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44875"/>
            <a:ext cx="6945313" cy="3413125"/>
          </a:xfrm>
        </p:spPr>
        <p:txBody>
          <a:bodyPr/>
          <a:lstStyle/>
          <a:p>
            <a:pPr eaLnBrk="1" hangingPunct="1"/>
            <a:endParaRPr lang="en-US" altLang="fi-FI" sz="2400" dirty="0" smtClean="0"/>
          </a:p>
          <a:p>
            <a:pPr algn="l" eaLnBrk="1" hangingPunct="1"/>
            <a:endParaRPr lang="en-US" altLang="fi-FI" sz="1800" dirty="0" smtClean="0"/>
          </a:p>
          <a:p>
            <a:pPr algn="l" eaLnBrk="1" hangingPunct="1"/>
            <a:endParaRPr lang="en-US" altLang="fi-FI" sz="1800" dirty="0" smtClean="0"/>
          </a:p>
          <a:p>
            <a:pPr algn="l" eaLnBrk="1" hangingPunct="1"/>
            <a:r>
              <a:rPr lang="en-US" altLang="fi-FI" sz="1800" dirty="0"/>
              <a:t>Diamond</a:t>
            </a:r>
          </a:p>
          <a:p>
            <a:pPr algn="l" eaLnBrk="1" hangingPunct="1"/>
            <a:r>
              <a:rPr lang="en-US" altLang="fi-FI" sz="1800" dirty="0" smtClean="0"/>
              <a:t>January 31, 2018</a:t>
            </a:r>
          </a:p>
          <a:p>
            <a:pPr algn="l" eaLnBrk="1" hangingPunct="1"/>
            <a:endParaRPr lang="en-US" altLang="fi-FI" sz="1800" dirty="0"/>
          </a:p>
          <a:p>
            <a:pPr algn="l" eaLnBrk="1" hangingPunct="1"/>
            <a:r>
              <a:rPr lang="en-US" altLang="fi-FI" sz="1200" dirty="0" smtClean="0"/>
              <a:t>Rik </a:t>
            </a:r>
            <a:r>
              <a:rPr lang="en-US" altLang="fi-FI" sz="1200" dirty="0" err="1" smtClean="0"/>
              <a:t>Wierenga</a:t>
            </a:r>
            <a:endParaRPr lang="en-US" altLang="fi-FI" sz="1200" dirty="0" smtClean="0"/>
          </a:p>
          <a:p>
            <a:pPr algn="l" eaLnBrk="1" hangingPunct="1"/>
            <a:r>
              <a:rPr lang="en-US" altLang="fi-FI" sz="1200" dirty="0" smtClean="0"/>
              <a:t>FBMM</a:t>
            </a:r>
          </a:p>
          <a:p>
            <a:pPr algn="l" eaLnBrk="1" hangingPunct="1"/>
            <a:r>
              <a:rPr lang="en-US" altLang="fi-FI" sz="1200" dirty="0" smtClean="0"/>
              <a:t>University of Oulu</a:t>
            </a:r>
          </a:p>
          <a:p>
            <a:pPr algn="l" eaLnBrk="1" hangingPunct="1"/>
            <a:r>
              <a:rPr lang="en-US" altLang="fi-FI" sz="1200" dirty="0" smtClean="0"/>
              <a:t>Oulu</a:t>
            </a:r>
          </a:p>
          <a:p>
            <a:pPr algn="l" eaLnBrk="1" hangingPunct="1"/>
            <a:r>
              <a:rPr lang="en-US" altLang="fi-FI" sz="1200" dirty="0" smtClean="0"/>
              <a:t>Finland</a:t>
            </a:r>
          </a:p>
          <a:p>
            <a:pPr algn="l" eaLnBrk="1" hangingPunct="1"/>
            <a:endParaRPr lang="en-US" altLang="fi-FI" sz="1800" dirty="0" smtClean="0"/>
          </a:p>
          <a:p>
            <a:pPr algn="l" eaLnBrk="1" hangingPunct="1"/>
            <a:endParaRPr lang="en-US" altLang="fi-FI" sz="1800" dirty="0" smtClean="0"/>
          </a:p>
        </p:txBody>
      </p:sp>
      <p:pic>
        <p:nvPicPr>
          <p:cNvPr id="4099" name="Picture 4" descr="http://www.oulu.fi/sites/default/files/content-images/biocenterlogo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200025"/>
            <a:ext cx="10795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762" y="2473920"/>
            <a:ext cx="88191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r>
              <a:rPr lang="en-US" sz="2400" dirty="0" smtClean="0"/>
              <a:t>Towards </a:t>
            </a:r>
            <a:r>
              <a:rPr lang="en-US" sz="2400" dirty="0"/>
              <a:t>standard APIs for the exchange of metadata between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       </a:t>
            </a:r>
            <a:r>
              <a:rPr lang="en-US" sz="2400" dirty="0" err="1" smtClean="0"/>
              <a:t>homelab</a:t>
            </a:r>
            <a:r>
              <a:rPr lang="en-US" sz="2400" dirty="0" smtClean="0"/>
              <a:t> </a:t>
            </a:r>
            <a:r>
              <a:rPr lang="en-US" sz="2400" dirty="0"/>
              <a:t>LIMS software and </a:t>
            </a:r>
            <a:r>
              <a:rPr lang="en-US" sz="2400" dirty="0" err="1"/>
              <a:t>ISPyB</a:t>
            </a:r>
            <a:r>
              <a:rPr lang="en-US" sz="2400" dirty="0"/>
              <a:t> </a:t>
            </a:r>
            <a:endParaRPr lang="fi-FI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56" y="4795357"/>
            <a:ext cx="2284006" cy="189399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00" y="200025"/>
            <a:ext cx="103341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67" y="4795357"/>
            <a:ext cx="1455483" cy="187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72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4542" y="3595912"/>
            <a:ext cx="87229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200" dirty="0" smtClean="0">
              <a:latin typeface="+mn-lt"/>
            </a:endParaRPr>
          </a:p>
          <a:p>
            <a:pPr algn="ctr"/>
            <a:endParaRPr lang="en-GB" sz="1200" dirty="0">
              <a:latin typeface="+mn-lt"/>
            </a:endParaRPr>
          </a:p>
          <a:p>
            <a:pPr algn="ctr"/>
            <a:r>
              <a:rPr lang="en-GB" sz="1200" dirty="0" err="1" smtClean="0">
                <a:latin typeface="+mn-lt"/>
              </a:rPr>
              <a:t>IceBear</a:t>
            </a:r>
            <a:endParaRPr lang="en-GB" sz="1200" dirty="0" smtClean="0">
              <a:latin typeface="+mn-lt"/>
            </a:endParaRPr>
          </a:p>
          <a:p>
            <a:pPr algn="ctr"/>
            <a:endParaRPr lang="en-GB" sz="1200" dirty="0">
              <a:latin typeface="+mn-lt"/>
            </a:endParaRPr>
          </a:p>
          <a:p>
            <a:pPr algn="ctr"/>
            <a:endParaRPr lang="en-GB" sz="1200" dirty="0" smtClean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48622" y="1794171"/>
            <a:ext cx="642189" cy="400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49" y="1604600"/>
            <a:ext cx="697436" cy="52532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147635" y="1814513"/>
            <a:ext cx="642189" cy="400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061" y="1624941"/>
            <a:ext cx="697436" cy="52532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503948" y="1170072"/>
            <a:ext cx="5325478" cy="3705725"/>
          </a:xfrm>
          <a:prstGeom prst="rect">
            <a:avLst/>
          </a:prstGeom>
          <a:noFill/>
          <a:ln w="793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/>
          </a:p>
        </p:txBody>
      </p:sp>
      <p:sp>
        <p:nvSpPr>
          <p:cNvPr id="29" name="TextBox 28"/>
          <p:cNvSpPr txBox="1"/>
          <p:nvPr/>
        </p:nvSpPr>
        <p:spPr>
          <a:xfrm>
            <a:off x="357811" y="3602009"/>
            <a:ext cx="95914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200" dirty="0" smtClean="0">
              <a:latin typeface="+mn-lt"/>
            </a:endParaRPr>
          </a:p>
          <a:p>
            <a:pPr algn="ctr"/>
            <a:r>
              <a:rPr lang="en-GB" sz="1200" dirty="0" smtClean="0">
                <a:latin typeface="+mn-lt"/>
              </a:rPr>
              <a:t>RI54/</a:t>
            </a:r>
          </a:p>
          <a:p>
            <a:pPr algn="ctr"/>
            <a:r>
              <a:rPr lang="en-GB" sz="1200" dirty="0" smtClean="0">
                <a:latin typeface="+mn-lt"/>
              </a:rPr>
              <a:t>RockMaker</a:t>
            </a:r>
          </a:p>
          <a:p>
            <a:pPr algn="ctr"/>
            <a:endParaRPr lang="en-GB" sz="1200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21991" y="2054560"/>
            <a:ext cx="129981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200" dirty="0" smtClean="0">
              <a:latin typeface="+mn-lt"/>
            </a:endParaRPr>
          </a:p>
          <a:p>
            <a:pPr algn="ctr"/>
            <a:endParaRPr lang="en-GB" sz="1200" dirty="0">
              <a:latin typeface="+mn-lt"/>
            </a:endParaRPr>
          </a:p>
          <a:p>
            <a:pPr algn="ctr"/>
            <a:r>
              <a:rPr lang="en-GB" sz="1200" dirty="0" smtClean="0">
                <a:latin typeface="+mn-lt"/>
              </a:rPr>
              <a:t>Synchrotrons, beamlines</a:t>
            </a:r>
          </a:p>
          <a:p>
            <a:endParaRPr lang="en-GB" sz="120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51295" y="2214563"/>
            <a:ext cx="87229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200" dirty="0" smtClean="0">
              <a:latin typeface="+mn-lt"/>
            </a:endParaRPr>
          </a:p>
          <a:p>
            <a:pPr algn="ctr"/>
            <a:endParaRPr lang="en-GB" sz="1200" dirty="0">
              <a:latin typeface="+mn-lt"/>
            </a:endParaRPr>
          </a:p>
          <a:p>
            <a:pPr algn="ctr"/>
            <a:r>
              <a:rPr lang="en-GB" sz="1200" dirty="0" smtClean="0">
                <a:latin typeface="+mn-lt"/>
              </a:rPr>
              <a:t>ISPyB</a:t>
            </a:r>
          </a:p>
          <a:p>
            <a:endParaRPr lang="en-GB" sz="120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520522" y="3103732"/>
            <a:ext cx="701470" cy="413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492555" y="2663862"/>
            <a:ext cx="7294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932497" y="2644781"/>
            <a:ext cx="2238357" cy="10856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1315012" y="3673730"/>
            <a:ext cx="729530" cy="25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pic 03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t="7836" r="7528" b="7528"/>
          <a:stretch/>
        </p:blipFill>
        <p:spPr bwMode="auto">
          <a:xfrm>
            <a:off x="4206130" y="1371237"/>
            <a:ext cx="720203" cy="68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pic 03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t="7836" r="7528" b="7528"/>
          <a:stretch/>
        </p:blipFill>
        <p:spPr bwMode="auto">
          <a:xfrm>
            <a:off x="5724275" y="1371237"/>
            <a:ext cx="720203" cy="68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pic 03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t="7836" r="7528" b="7528"/>
          <a:stretch/>
        </p:blipFill>
        <p:spPr bwMode="auto">
          <a:xfrm>
            <a:off x="7852690" y="3047109"/>
            <a:ext cx="720203" cy="68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5309458" y="2435434"/>
            <a:ext cx="26359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n-lt"/>
              </a:rPr>
              <a:t>1</a:t>
            </a:r>
            <a:endParaRPr lang="fi-FI" sz="1200" dirty="0">
              <a:latin typeface="+mn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194130" y="2349152"/>
            <a:ext cx="427580" cy="3998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API</a:t>
            </a:r>
            <a:endParaRPr lang="fi-FI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5237323" y="2092425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latin typeface="+mn-lt"/>
              </a:rPr>
              <a:t>API</a:t>
            </a:r>
            <a:endParaRPr lang="fi-FI" sz="1200" dirty="0">
              <a:latin typeface="+mn-lt"/>
            </a:endParaRPr>
          </a:p>
        </p:txBody>
      </p:sp>
      <p:cxnSp>
        <p:nvCxnSpPr>
          <p:cNvPr id="63" name="Straight Arrow Connector 62"/>
          <p:cNvCxnSpPr>
            <a:stCxn id="68" idx="1"/>
          </p:cNvCxnSpPr>
          <p:nvPr/>
        </p:nvCxnSpPr>
        <p:spPr>
          <a:xfrm flipH="1">
            <a:off x="2964867" y="2990043"/>
            <a:ext cx="2210813" cy="102645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5175680" y="2790123"/>
            <a:ext cx="427580" cy="3998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API</a:t>
            </a:r>
            <a:endParaRPr lang="fi-FI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5226114" y="2854992"/>
            <a:ext cx="32671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n-lt"/>
              </a:rPr>
              <a:t>2</a:t>
            </a:r>
            <a:endParaRPr lang="fi-FI" sz="1200" dirty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7745" y="5981174"/>
            <a:ext cx="7391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Can it work for all synchrotrons?</a:t>
            </a:r>
          </a:p>
          <a:p>
            <a:r>
              <a:rPr lang="fi-FI" dirty="0" smtClean="0"/>
              <a:t>Authentification issues, address together with CSC (Finland) / ELIXIR?</a:t>
            </a:r>
          </a:p>
          <a:p>
            <a:r>
              <a:rPr lang="fi-FI" dirty="0"/>
              <a:t> </a:t>
            </a:r>
            <a:r>
              <a:rPr lang="fi-FI" dirty="0" smtClean="0"/>
              <a:t>  (can we still link back to the </a:t>
            </a:r>
            <a:r>
              <a:rPr lang="fi-FI" dirty="0"/>
              <a:t>I</a:t>
            </a:r>
            <a:r>
              <a:rPr lang="fi-FI" dirty="0" smtClean="0"/>
              <a:t>SPyB-link 5-10 years later?)</a:t>
            </a:r>
          </a:p>
          <a:p>
            <a:endParaRPr lang="fi-FI" dirty="0" smtClean="0"/>
          </a:p>
        </p:txBody>
      </p:sp>
      <p:sp>
        <p:nvSpPr>
          <p:cNvPr id="25" name="TextBox 24"/>
          <p:cNvSpPr txBox="1"/>
          <p:nvPr/>
        </p:nvSpPr>
        <p:spPr>
          <a:xfrm rot="20027639">
            <a:off x="3636456" y="305293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m</a:t>
            </a:r>
            <a:r>
              <a:rPr lang="fi-FI" dirty="0" err="1" smtClean="0"/>
              <a:t>eta</a:t>
            </a:r>
            <a:r>
              <a:rPr lang="fi-FI" dirty="0" smtClean="0"/>
              <a:t> data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96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5175680" y="3578946"/>
            <a:ext cx="427580" cy="748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API</a:t>
            </a:r>
            <a:endParaRPr lang="fi-FI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044542" y="3595912"/>
            <a:ext cx="87229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200" dirty="0" smtClean="0">
              <a:latin typeface="+mn-lt"/>
            </a:endParaRPr>
          </a:p>
          <a:p>
            <a:pPr algn="ctr"/>
            <a:endParaRPr lang="en-GB" sz="1200" dirty="0">
              <a:latin typeface="+mn-lt"/>
            </a:endParaRPr>
          </a:p>
          <a:p>
            <a:pPr algn="ctr"/>
            <a:r>
              <a:rPr lang="en-GB" sz="1200" dirty="0" err="1" smtClean="0">
                <a:latin typeface="+mn-lt"/>
              </a:rPr>
              <a:t>IceBear</a:t>
            </a:r>
            <a:endParaRPr lang="en-GB" sz="1200" dirty="0" smtClean="0">
              <a:latin typeface="+mn-lt"/>
            </a:endParaRPr>
          </a:p>
          <a:p>
            <a:pPr algn="ctr"/>
            <a:endParaRPr lang="en-GB" sz="1200" dirty="0">
              <a:latin typeface="+mn-lt"/>
            </a:endParaRPr>
          </a:p>
          <a:p>
            <a:pPr algn="ctr"/>
            <a:endParaRPr lang="en-GB" sz="1200" dirty="0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8232" y="3435766"/>
            <a:ext cx="872290" cy="9925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200" dirty="0" smtClean="0">
              <a:latin typeface="+mn-lt"/>
            </a:endParaRPr>
          </a:p>
          <a:p>
            <a:pPr algn="ctr"/>
            <a:endParaRPr lang="en-GB" sz="1200" dirty="0">
              <a:latin typeface="+mn-lt"/>
            </a:endParaRPr>
          </a:p>
          <a:p>
            <a:pPr algn="ctr"/>
            <a:r>
              <a:rPr lang="en-GB" sz="1050" dirty="0" smtClean="0">
                <a:latin typeface="+mn-lt"/>
              </a:rPr>
              <a:t>DIFFRACT</a:t>
            </a:r>
          </a:p>
          <a:p>
            <a:endParaRPr lang="en-GB" sz="120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9960" y="3435766"/>
            <a:ext cx="131184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200" dirty="0" smtClean="0">
              <a:latin typeface="+mn-lt"/>
            </a:endParaRPr>
          </a:p>
          <a:p>
            <a:pPr algn="ctr"/>
            <a:endParaRPr lang="en-GB" sz="1200" dirty="0">
              <a:latin typeface="+mn-lt"/>
            </a:endParaRPr>
          </a:p>
          <a:p>
            <a:pPr algn="ctr"/>
            <a:r>
              <a:rPr lang="en-GB" sz="1200" dirty="0" smtClean="0">
                <a:latin typeface="+mn-lt"/>
              </a:rPr>
              <a:t>Bruker</a:t>
            </a:r>
          </a:p>
          <a:p>
            <a:pPr algn="ctr"/>
            <a:r>
              <a:rPr lang="en-GB" sz="1200" dirty="0" err="1" smtClean="0">
                <a:latin typeface="+mn-lt"/>
              </a:rPr>
              <a:t>platescanner</a:t>
            </a:r>
            <a:endParaRPr lang="en-GB" sz="1200" dirty="0" smtClean="0">
              <a:latin typeface="+mn-lt"/>
            </a:endParaRPr>
          </a:p>
          <a:p>
            <a:pPr algn="ctr"/>
            <a:r>
              <a:rPr lang="en-GB" sz="1200" dirty="0">
                <a:latin typeface="+mn-lt"/>
              </a:rPr>
              <a:t>d</a:t>
            </a:r>
            <a:r>
              <a:rPr lang="en-GB" sz="1200" dirty="0" smtClean="0">
                <a:latin typeface="+mn-lt"/>
              </a:rPr>
              <a:t>evice</a:t>
            </a:r>
          </a:p>
          <a:p>
            <a:endParaRPr lang="en-GB" sz="1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48622" y="1794171"/>
            <a:ext cx="642189" cy="400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49" y="1604600"/>
            <a:ext cx="697436" cy="52532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147635" y="1814513"/>
            <a:ext cx="642189" cy="400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061" y="1624941"/>
            <a:ext cx="697436" cy="525328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6525348" y="3782799"/>
            <a:ext cx="69181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520522" y="4197890"/>
            <a:ext cx="701470" cy="413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03948" y="1170072"/>
            <a:ext cx="5325478" cy="3705725"/>
          </a:xfrm>
          <a:prstGeom prst="rect">
            <a:avLst/>
          </a:prstGeom>
          <a:noFill/>
          <a:ln w="793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/>
          </a:p>
        </p:txBody>
      </p:sp>
      <p:sp>
        <p:nvSpPr>
          <p:cNvPr id="29" name="TextBox 28"/>
          <p:cNvSpPr txBox="1"/>
          <p:nvPr/>
        </p:nvSpPr>
        <p:spPr>
          <a:xfrm>
            <a:off x="357811" y="3602009"/>
            <a:ext cx="95914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200" dirty="0" smtClean="0">
              <a:latin typeface="+mn-lt"/>
            </a:endParaRPr>
          </a:p>
          <a:p>
            <a:pPr algn="ctr"/>
            <a:r>
              <a:rPr lang="en-GB" sz="1200" dirty="0" smtClean="0">
                <a:latin typeface="+mn-lt"/>
              </a:rPr>
              <a:t>RI54/</a:t>
            </a:r>
          </a:p>
          <a:p>
            <a:pPr algn="ctr"/>
            <a:r>
              <a:rPr lang="en-GB" sz="1200" dirty="0" smtClean="0">
                <a:latin typeface="+mn-lt"/>
              </a:rPr>
              <a:t>RockMaker</a:t>
            </a:r>
          </a:p>
          <a:p>
            <a:pPr algn="ctr"/>
            <a:endParaRPr lang="en-GB" sz="1200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21991" y="2054560"/>
            <a:ext cx="129981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200" dirty="0" smtClean="0">
              <a:latin typeface="+mn-lt"/>
            </a:endParaRPr>
          </a:p>
          <a:p>
            <a:pPr algn="ctr"/>
            <a:endParaRPr lang="en-GB" sz="1200" dirty="0">
              <a:latin typeface="+mn-lt"/>
            </a:endParaRPr>
          </a:p>
          <a:p>
            <a:pPr algn="ctr"/>
            <a:r>
              <a:rPr lang="en-GB" sz="1200" dirty="0" smtClean="0">
                <a:latin typeface="+mn-lt"/>
              </a:rPr>
              <a:t>Synchrotrons, beamlines</a:t>
            </a:r>
          </a:p>
          <a:p>
            <a:endParaRPr lang="en-GB" sz="120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51295" y="2214563"/>
            <a:ext cx="87229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200" dirty="0" smtClean="0">
              <a:latin typeface="+mn-lt"/>
            </a:endParaRPr>
          </a:p>
          <a:p>
            <a:pPr algn="ctr"/>
            <a:endParaRPr lang="en-GB" sz="1200" dirty="0">
              <a:latin typeface="+mn-lt"/>
            </a:endParaRPr>
          </a:p>
          <a:p>
            <a:pPr algn="ctr"/>
            <a:r>
              <a:rPr lang="en-GB" sz="1200" dirty="0" smtClean="0">
                <a:latin typeface="+mn-lt"/>
              </a:rPr>
              <a:t>ISPyB</a:t>
            </a:r>
          </a:p>
          <a:p>
            <a:endParaRPr lang="en-GB" sz="120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520522" y="3103732"/>
            <a:ext cx="701470" cy="413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492555" y="2663862"/>
            <a:ext cx="7294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932497" y="2644781"/>
            <a:ext cx="2238357" cy="10856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921015" y="4141902"/>
            <a:ext cx="2264905" cy="12263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2934400" y="3828856"/>
            <a:ext cx="2236454" cy="2452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1315012" y="3673730"/>
            <a:ext cx="729530" cy="25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pic 03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t="7836" r="7528" b="7528"/>
          <a:stretch/>
        </p:blipFill>
        <p:spPr bwMode="auto">
          <a:xfrm>
            <a:off x="4206130" y="1371237"/>
            <a:ext cx="720203" cy="68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pic 03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t="7836" r="7528" b="7528"/>
          <a:stretch/>
        </p:blipFill>
        <p:spPr bwMode="auto">
          <a:xfrm>
            <a:off x="5724275" y="1371237"/>
            <a:ext cx="720203" cy="68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pic 03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t="7836" r="7528" b="7528"/>
          <a:stretch/>
        </p:blipFill>
        <p:spPr bwMode="auto">
          <a:xfrm>
            <a:off x="7852690" y="3047109"/>
            <a:ext cx="720203" cy="68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94788" y="3623489"/>
            <a:ext cx="26962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+mn-lt"/>
              </a:rPr>
              <a:t>1</a:t>
            </a:r>
            <a:endParaRPr lang="fi-FI" sz="1200" dirty="0"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09458" y="2435434"/>
            <a:ext cx="26359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n-lt"/>
              </a:rPr>
              <a:t>1</a:t>
            </a:r>
            <a:endParaRPr lang="fi-FI" sz="12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10446" y="3353690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latin typeface="+mn-lt"/>
              </a:rPr>
              <a:t>API</a:t>
            </a:r>
            <a:endParaRPr lang="fi-FI" sz="1200" dirty="0">
              <a:latin typeface="+mn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194130" y="2349152"/>
            <a:ext cx="427580" cy="3998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API</a:t>
            </a:r>
            <a:endParaRPr lang="fi-FI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5237323" y="2092425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latin typeface="+mn-lt"/>
              </a:rPr>
              <a:t>API</a:t>
            </a:r>
            <a:endParaRPr lang="fi-FI" sz="1200" dirty="0">
              <a:latin typeface="+mn-lt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2932497" y="3047110"/>
            <a:ext cx="2142424" cy="89016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5175680" y="2790123"/>
            <a:ext cx="427580" cy="3998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API</a:t>
            </a:r>
            <a:endParaRPr lang="fi-FI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5226114" y="2854992"/>
            <a:ext cx="32671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n-lt"/>
              </a:rPr>
              <a:t>2</a:t>
            </a:r>
            <a:endParaRPr lang="fi-FI" sz="1200" dirty="0">
              <a:latin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281457" y="4003403"/>
            <a:ext cx="26962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n-lt"/>
              </a:rPr>
              <a:t>3</a:t>
            </a:r>
            <a:endParaRPr lang="fi-FI" sz="12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49" y="5409948"/>
            <a:ext cx="89008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Platescanning:  Bruker is interested to develope their DIFFRACT software such that it </a:t>
            </a:r>
          </a:p>
          <a:p>
            <a:r>
              <a:rPr lang="fi-FI" dirty="0" smtClean="0"/>
              <a:t>can use the API. Subsequently the diffraction information is transferred </a:t>
            </a:r>
          </a:p>
          <a:p>
            <a:r>
              <a:rPr lang="fi-FI" dirty="0"/>
              <a:t>b</a:t>
            </a:r>
            <a:r>
              <a:rPr lang="fi-FI" dirty="0" smtClean="0"/>
              <a:t>ack into the homelab </a:t>
            </a:r>
            <a:r>
              <a:rPr lang="fi-FI" smtClean="0"/>
              <a:t>data base, together with the crystallization data.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812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5175680" y="3578946"/>
            <a:ext cx="427580" cy="748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API</a:t>
            </a:r>
            <a:endParaRPr lang="fi-FI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044542" y="3595912"/>
            <a:ext cx="87229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200" dirty="0" smtClean="0">
              <a:latin typeface="+mn-lt"/>
            </a:endParaRPr>
          </a:p>
          <a:p>
            <a:pPr algn="ctr"/>
            <a:endParaRPr lang="en-GB" sz="1200" dirty="0">
              <a:latin typeface="+mn-lt"/>
            </a:endParaRPr>
          </a:p>
          <a:p>
            <a:pPr algn="ctr"/>
            <a:r>
              <a:rPr lang="en-GB" sz="1200" dirty="0" err="1" smtClean="0">
                <a:latin typeface="+mn-lt"/>
              </a:rPr>
              <a:t>IceBear</a:t>
            </a:r>
            <a:endParaRPr lang="en-GB" sz="1200" dirty="0" smtClean="0">
              <a:latin typeface="+mn-lt"/>
            </a:endParaRPr>
          </a:p>
          <a:p>
            <a:pPr algn="ctr"/>
            <a:endParaRPr lang="en-GB" sz="1200" dirty="0">
              <a:latin typeface="+mn-lt"/>
            </a:endParaRPr>
          </a:p>
          <a:p>
            <a:pPr algn="ctr"/>
            <a:endParaRPr lang="en-GB" sz="1200" dirty="0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8232" y="3435766"/>
            <a:ext cx="872290" cy="9925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200" dirty="0" smtClean="0">
              <a:latin typeface="+mn-lt"/>
            </a:endParaRPr>
          </a:p>
          <a:p>
            <a:pPr algn="ctr"/>
            <a:endParaRPr lang="en-GB" sz="1200" dirty="0">
              <a:latin typeface="+mn-lt"/>
            </a:endParaRPr>
          </a:p>
          <a:p>
            <a:pPr algn="ctr"/>
            <a:r>
              <a:rPr lang="en-GB" sz="1050" dirty="0" smtClean="0">
                <a:latin typeface="+mn-lt"/>
              </a:rPr>
              <a:t>DIFFRACT</a:t>
            </a:r>
          </a:p>
          <a:p>
            <a:endParaRPr lang="en-GB" sz="120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45" y="2369424"/>
            <a:ext cx="87229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200" dirty="0" smtClean="0">
              <a:latin typeface="+mn-lt"/>
            </a:endParaRPr>
          </a:p>
          <a:p>
            <a:endParaRPr lang="en-GB" sz="1200" dirty="0" smtClean="0">
              <a:latin typeface="+mn-lt"/>
            </a:endParaRPr>
          </a:p>
          <a:p>
            <a:pPr algn="ctr"/>
            <a:r>
              <a:rPr lang="en-GB" sz="1200" dirty="0" smtClean="0">
                <a:latin typeface="+mn-lt"/>
              </a:rPr>
              <a:t>CRIMS</a:t>
            </a:r>
          </a:p>
          <a:p>
            <a:endParaRPr lang="en-GB" sz="1200" dirty="0" smtClean="0">
              <a:latin typeface="+mn-lt"/>
            </a:endParaRPr>
          </a:p>
          <a:p>
            <a:endParaRPr lang="en-GB" sz="1200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637" y="1953927"/>
            <a:ext cx="98058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200" dirty="0" smtClean="0">
              <a:latin typeface="+mn-lt"/>
            </a:endParaRPr>
          </a:p>
          <a:p>
            <a:pPr algn="ctr"/>
            <a:endParaRPr lang="en-GB" sz="1200" dirty="0" smtClean="0">
              <a:latin typeface="+mn-lt"/>
            </a:endParaRPr>
          </a:p>
          <a:p>
            <a:pPr algn="ctr"/>
            <a:r>
              <a:rPr lang="en-GB" sz="1200" dirty="0" smtClean="0">
                <a:latin typeface="+mn-lt"/>
              </a:rPr>
              <a:t>RI1000/</a:t>
            </a:r>
          </a:p>
          <a:p>
            <a:pPr algn="ctr"/>
            <a:r>
              <a:rPr lang="en-GB" sz="1200" dirty="0" smtClean="0">
                <a:latin typeface="+mn-lt"/>
              </a:rPr>
              <a:t>No RockMaker</a:t>
            </a:r>
          </a:p>
          <a:p>
            <a:endParaRPr lang="en-GB" sz="1200" dirty="0" smtClean="0">
              <a:latin typeface="+mn-lt"/>
            </a:endParaRPr>
          </a:p>
          <a:p>
            <a:endParaRPr lang="en-GB" sz="1200" dirty="0" smtClean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9960" y="3435766"/>
            <a:ext cx="131184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200" dirty="0" smtClean="0">
              <a:latin typeface="+mn-lt"/>
            </a:endParaRPr>
          </a:p>
          <a:p>
            <a:pPr algn="ctr"/>
            <a:endParaRPr lang="en-GB" sz="1200" dirty="0">
              <a:latin typeface="+mn-lt"/>
            </a:endParaRPr>
          </a:p>
          <a:p>
            <a:pPr algn="ctr"/>
            <a:r>
              <a:rPr lang="en-GB" sz="1200" dirty="0" smtClean="0">
                <a:latin typeface="+mn-lt"/>
              </a:rPr>
              <a:t>Bruker</a:t>
            </a:r>
          </a:p>
          <a:p>
            <a:pPr algn="ctr"/>
            <a:r>
              <a:rPr lang="en-GB" sz="1200" dirty="0" err="1" smtClean="0">
                <a:latin typeface="+mn-lt"/>
              </a:rPr>
              <a:t>platescanner</a:t>
            </a:r>
            <a:endParaRPr lang="en-GB" sz="1200" dirty="0" smtClean="0">
              <a:latin typeface="+mn-lt"/>
            </a:endParaRPr>
          </a:p>
          <a:p>
            <a:pPr algn="ctr"/>
            <a:r>
              <a:rPr lang="en-GB" sz="1200" dirty="0" smtClean="0">
                <a:latin typeface="+mn-lt"/>
              </a:rPr>
              <a:t>device</a:t>
            </a:r>
          </a:p>
          <a:p>
            <a:endParaRPr lang="en-GB" sz="1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48622" y="1794171"/>
            <a:ext cx="642189" cy="400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49" y="1604600"/>
            <a:ext cx="697436" cy="52532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147635" y="1814513"/>
            <a:ext cx="642189" cy="400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061" y="1624941"/>
            <a:ext cx="697436" cy="525328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6525348" y="3782799"/>
            <a:ext cx="69181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520522" y="4197890"/>
            <a:ext cx="701470" cy="413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03948" y="1170072"/>
            <a:ext cx="5325478" cy="3705725"/>
          </a:xfrm>
          <a:prstGeom prst="rect">
            <a:avLst/>
          </a:prstGeom>
          <a:noFill/>
          <a:ln w="793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/>
          </a:p>
        </p:txBody>
      </p:sp>
      <p:sp>
        <p:nvSpPr>
          <p:cNvPr id="29" name="TextBox 28"/>
          <p:cNvSpPr txBox="1"/>
          <p:nvPr/>
        </p:nvSpPr>
        <p:spPr>
          <a:xfrm>
            <a:off x="357811" y="3602009"/>
            <a:ext cx="95914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200" dirty="0" smtClean="0">
              <a:latin typeface="+mn-lt"/>
            </a:endParaRPr>
          </a:p>
          <a:p>
            <a:pPr algn="ctr"/>
            <a:r>
              <a:rPr lang="en-GB" sz="1200" dirty="0" smtClean="0">
                <a:latin typeface="+mn-lt"/>
              </a:rPr>
              <a:t>RI54/</a:t>
            </a:r>
          </a:p>
          <a:p>
            <a:pPr algn="ctr"/>
            <a:r>
              <a:rPr lang="en-GB" sz="1200" dirty="0" smtClean="0">
                <a:latin typeface="+mn-lt"/>
              </a:rPr>
              <a:t>RockMaker</a:t>
            </a:r>
          </a:p>
          <a:p>
            <a:pPr algn="ctr"/>
            <a:endParaRPr lang="en-GB" sz="1200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21991" y="2054560"/>
            <a:ext cx="129981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200" dirty="0" smtClean="0">
              <a:latin typeface="+mn-lt"/>
            </a:endParaRPr>
          </a:p>
          <a:p>
            <a:pPr algn="ctr"/>
            <a:endParaRPr lang="en-GB" sz="1200" dirty="0">
              <a:latin typeface="+mn-lt"/>
            </a:endParaRPr>
          </a:p>
          <a:p>
            <a:pPr algn="ctr"/>
            <a:r>
              <a:rPr lang="en-GB" sz="1200" dirty="0" smtClean="0">
                <a:latin typeface="+mn-lt"/>
              </a:rPr>
              <a:t>Synchrotrons, beamlines</a:t>
            </a:r>
          </a:p>
          <a:p>
            <a:endParaRPr lang="en-GB" sz="120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51295" y="2214563"/>
            <a:ext cx="87229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200" dirty="0" smtClean="0">
              <a:latin typeface="+mn-lt"/>
            </a:endParaRPr>
          </a:p>
          <a:p>
            <a:pPr algn="ctr"/>
            <a:endParaRPr lang="en-GB" sz="1200" dirty="0">
              <a:latin typeface="+mn-lt"/>
            </a:endParaRPr>
          </a:p>
          <a:p>
            <a:pPr algn="ctr"/>
            <a:r>
              <a:rPr lang="en-GB" sz="1200" dirty="0" smtClean="0">
                <a:latin typeface="+mn-lt"/>
              </a:rPr>
              <a:t>ISPyB</a:t>
            </a:r>
          </a:p>
          <a:p>
            <a:endParaRPr lang="en-GB" sz="120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520522" y="3103732"/>
            <a:ext cx="701470" cy="413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492555" y="2663862"/>
            <a:ext cx="7294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326475" y="2918410"/>
            <a:ext cx="69181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845370" y="3084442"/>
            <a:ext cx="2380744" cy="6983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2849833" y="3231833"/>
            <a:ext cx="2322324" cy="825483"/>
          </a:xfrm>
          <a:prstGeom prst="straightConnector1">
            <a:avLst/>
          </a:prstGeom>
          <a:ln w="3810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932497" y="2644781"/>
            <a:ext cx="2238357" cy="10856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921015" y="4141902"/>
            <a:ext cx="2264905" cy="12263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2934400" y="3828856"/>
            <a:ext cx="2236454" cy="2452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1315012" y="3673730"/>
            <a:ext cx="729530" cy="25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pic 03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t="7836" r="7528" b="7528"/>
          <a:stretch/>
        </p:blipFill>
        <p:spPr bwMode="auto">
          <a:xfrm>
            <a:off x="4206130" y="1371237"/>
            <a:ext cx="720203" cy="68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pic 03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t="7836" r="7528" b="7528"/>
          <a:stretch/>
        </p:blipFill>
        <p:spPr bwMode="auto">
          <a:xfrm>
            <a:off x="5724275" y="1371237"/>
            <a:ext cx="720203" cy="68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pic 03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t="7836" r="7528" b="7528"/>
          <a:stretch/>
        </p:blipFill>
        <p:spPr bwMode="auto">
          <a:xfrm>
            <a:off x="7852690" y="3047109"/>
            <a:ext cx="720203" cy="68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Straight Arrow Connector 44"/>
          <p:cNvCxnSpPr/>
          <p:nvPr/>
        </p:nvCxnSpPr>
        <p:spPr>
          <a:xfrm flipH="1" flipV="1">
            <a:off x="2879366" y="2918410"/>
            <a:ext cx="2323739" cy="42916"/>
          </a:xfrm>
          <a:prstGeom prst="straightConnector1">
            <a:avLst/>
          </a:prstGeom>
          <a:ln w="3810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880953" y="2549072"/>
            <a:ext cx="2312076" cy="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94788" y="3623489"/>
            <a:ext cx="26962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+mn-lt"/>
              </a:rPr>
              <a:t>1</a:t>
            </a:r>
            <a:endParaRPr lang="fi-FI" sz="1200" dirty="0"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09458" y="2435434"/>
            <a:ext cx="26359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n-lt"/>
              </a:rPr>
              <a:t>1</a:t>
            </a:r>
            <a:endParaRPr lang="fi-FI" sz="12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10446" y="3353690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latin typeface="+mn-lt"/>
              </a:rPr>
              <a:t>API</a:t>
            </a:r>
            <a:endParaRPr lang="fi-FI" sz="1200" dirty="0">
              <a:latin typeface="+mn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194130" y="2349152"/>
            <a:ext cx="427580" cy="3998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API</a:t>
            </a:r>
            <a:endParaRPr lang="fi-FI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5237323" y="2092425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latin typeface="+mn-lt"/>
              </a:rPr>
              <a:t>API</a:t>
            </a:r>
            <a:endParaRPr lang="fi-FI" sz="1200" dirty="0">
              <a:latin typeface="+mn-lt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2932497" y="3047110"/>
            <a:ext cx="2142424" cy="89016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5175680" y="2790123"/>
            <a:ext cx="427580" cy="3998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API</a:t>
            </a:r>
            <a:endParaRPr lang="fi-FI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5226114" y="2854992"/>
            <a:ext cx="32671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n-lt"/>
              </a:rPr>
              <a:t>2</a:t>
            </a:r>
            <a:endParaRPr lang="fi-FI" sz="1200" dirty="0">
              <a:latin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281457" y="4003403"/>
            <a:ext cx="26962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n-lt"/>
              </a:rPr>
              <a:t>3</a:t>
            </a:r>
            <a:endParaRPr lang="fi-FI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71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708" y="115911"/>
            <a:ext cx="8622873" cy="7294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  data to be shipped to ISPyB concerning plate </a:t>
            </a:r>
            <a:r>
              <a:rPr lang="fi-FI" dirty="0"/>
              <a:t>shipments</a:t>
            </a:r>
            <a:r>
              <a:rPr lang="fi-FI" dirty="0" smtClean="0"/>
              <a:t>:</a:t>
            </a:r>
          </a:p>
          <a:p>
            <a:endParaRPr lang="fi-FI" dirty="0" smtClean="0"/>
          </a:p>
          <a:p>
            <a:r>
              <a:rPr lang="fi-FI" dirty="0" err="1"/>
              <a:t>e</a:t>
            </a:r>
            <a:r>
              <a:rPr lang="fi-FI" dirty="0" err="1" smtClean="0"/>
              <a:t>very</a:t>
            </a:r>
            <a:r>
              <a:rPr lang="fi-FI" dirty="0" smtClean="0"/>
              <a:t> </a:t>
            </a:r>
            <a:r>
              <a:rPr lang="fi-FI" dirty="0" err="1" smtClean="0"/>
              <a:t>plate</a:t>
            </a:r>
            <a:r>
              <a:rPr lang="fi-FI" dirty="0" smtClean="0"/>
              <a:t>:</a:t>
            </a:r>
            <a:endParaRPr lang="fi-FI" dirty="0"/>
          </a:p>
          <a:p>
            <a:r>
              <a:rPr lang="fi-FI" dirty="0" err="1" smtClean="0"/>
              <a:t>-</a:t>
            </a:r>
            <a:r>
              <a:rPr lang="fi-FI" dirty="0" err="1"/>
              <a:t>protein</a:t>
            </a:r>
            <a:r>
              <a:rPr lang="fi-FI" dirty="0"/>
              <a:t> </a:t>
            </a:r>
            <a:r>
              <a:rPr lang="fi-FI" dirty="0" err="1" smtClean="0"/>
              <a:t>acronym</a:t>
            </a:r>
            <a:endParaRPr lang="fi-FI" dirty="0" smtClean="0"/>
          </a:p>
          <a:p>
            <a:r>
              <a:rPr lang="fi-FI" dirty="0" err="1" smtClean="0"/>
              <a:t>-sequence</a:t>
            </a:r>
            <a:r>
              <a:rPr lang="fi-FI" dirty="0"/>
              <a:t> </a:t>
            </a:r>
            <a:r>
              <a:rPr lang="fi-FI" dirty="0" err="1" smtClean="0"/>
              <a:t>information</a:t>
            </a:r>
            <a:endParaRPr lang="fi-FI" dirty="0"/>
          </a:p>
          <a:p>
            <a:r>
              <a:rPr lang="fi-FI" dirty="0" err="1"/>
              <a:t>-plate</a:t>
            </a:r>
            <a:r>
              <a:rPr lang="fi-FI" dirty="0"/>
              <a:t> </a:t>
            </a:r>
            <a:r>
              <a:rPr lang="fi-FI" dirty="0" err="1"/>
              <a:t>bar</a:t>
            </a:r>
            <a:r>
              <a:rPr lang="fi-FI" dirty="0"/>
              <a:t> </a:t>
            </a:r>
            <a:r>
              <a:rPr lang="fi-FI" dirty="0" err="1"/>
              <a:t>code</a:t>
            </a:r>
            <a:endParaRPr lang="fi-FI" dirty="0"/>
          </a:p>
          <a:p>
            <a:r>
              <a:rPr lang="fi-FI" dirty="0" err="1"/>
              <a:t>-plate</a:t>
            </a:r>
            <a:r>
              <a:rPr lang="fi-FI" dirty="0"/>
              <a:t> </a:t>
            </a:r>
            <a:r>
              <a:rPr lang="fi-FI" dirty="0" err="1"/>
              <a:t>type</a:t>
            </a:r>
            <a:endParaRPr lang="fi-FI" dirty="0"/>
          </a:p>
          <a:p>
            <a:r>
              <a:rPr lang="fi-FI" dirty="0" err="1"/>
              <a:t>-drop</a:t>
            </a:r>
            <a:r>
              <a:rPr lang="fi-FI" dirty="0"/>
              <a:t> </a:t>
            </a:r>
            <a:r>
              <a:rPr lang="fi-FI" dirty="0" err="1" smtClean="0"/>
              <a:t>mapping</a:t>
            </a:r>
            <a:endParaRPr lang="fi-FI" dirty="0" smtClean="0"/>
          </a:p>
          <a:p>
            <a:endParaRPr lang="fi-FI" dirty="0"/>
          </a:p>
          <a:p>
            <a:r>
              <a:rPr lang="fi-FI" dirty="0" err="1"/>
              <a:t>c</a:t>
            </a:r>
            <a:r>
              <a:rPr lang="fi-FI" dirty="0" err="1" smtClean="0"/>
              <a:t>hosen</a:t>
            </a:r>
            <a:r>
              <a:rPr lang="fi-FI" dirty="0" smtClean="0"/>
              <a:t> </a:t>
            </a:r>
            <a:r>
              <a:rPr lang="fi-FI" dirty="0" err="1" smtClean="0"/>
              <a:t>crystals</a:t>
            </a:r>
            <a:r>
              <a:rPr lang="fi-FI" dirty="0" smtClean="0"/>
              <a:t>:</a:t>
            </a:r>
            <a:endParaRPr lang="fi-FI" dirty="0"/>
          </a:p>
          <a:p>
            <a:r>
              <a:rPr lang="fi-FI" dirty="0" err="1">
                <a:solidFill>
                  <a:srgbClr val="FF0000"/>
                </a:solidFill>
              </a:rPr>
              <a:t>-crystal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identifier</a:t>
            </a:r>
            <a:endParaRPr lang="fi-FI" dirty="0">
              <a:solidFill>
                <a:srgbClr val="FF0000"/>
              </a:solidFill>
            </a:endParaRPr>
          </a:p>
          <a:p>
            <a:r>
              <a:rPr lang="fi-FI" dirty="0" err="1" smtClean="0"/>
              <a:t>-</a:t>
            </a:r>
            <a:r>
              <a:rPr lang="fi-FI" dirty="0" err="1"/>
              <a:t>drop</a:t>
            </a:r>
            <a:r>
              <a:rPr lang="fi-FI" dirty="0"/>
              <a:t> </a:t>
            </a:r>
            <a:r>
              <a:rPr lang="fi-FI" dirty="0" err="1" smtClean="0"/>
              <a:t>identifier</a:t>
            </a:r>
            <a:endParaRPr lang="fi-FI" dirty="0"/>
          </a:p>
          <a:p>
            <a:r>
              <a:rPr lang="fi-FI" dirty="0" err="1" smtClean="0"/>
              <a:t>-</a:t>
            </a:r>
            <a:r>
              <a:rPr lang="fi-FI" dirty="0" err="1"/>
              <a:t>drop</a:t>
            </a:r>
            <a:r>
              <a:rPr lang="fi-FI" dirty="0"/>
              <a:t> </a:t>
            </a:r>
            <a:r>
              <a:rPr lang="fi-FI" dirty="0" smtClean="0"/>
              <a:t>image</a:t>
            </a:r>
            <a:endParaRPr lang="fi-FI" dirty="0"/>
          </a:p>
          <a:p>
            <a:r>
              <a:rPr lang="fi-FI" b="1" dirty="0" err="1"/>
              <a:t>-cross</a:t>
            </a:r>
            <a:r>
              <a:rPr lang="fi-FI" b="1" dirty="0"/>
              <a:t> </a:t>
            </a:r>
            <a:r>
              <a:rPr lang="fi-FI" b="1" dirty="0" err="1"/>
              <a:t>hair</a:t>
            </a:r>
            <a:r>
              <a:rPr lang="fi-FI" b="1" dirty="0"/>
              <a:t> (</a:t>
            </a:r>
            <a:r>
              <a:rPr lang="fi-FI" b="1" dirty="0" err="1"/>
              <a:t>x,y</a:t>
            </a:r>
            <a:r>
              <a:rPr lang="fi-FI" b="1" dirty="0"/>
              <a:t>) in </a:t>
            </a:r>
            <a:r>
              <a:rPr lang="fi-FI" b="1" dirty="0" err="1"/>
              <a:t>drop-image-coordinates</a:t>
            </a:r>
            <a:endParaRPr lang="fi-FI" b="1" dirty="0"/>
          </a:p>
          <a:p>
            <a:r>
              <a:rPr lang="fi-FI" b="1" dirty="0" smtClean="0"/>
              <a:t>-URL </a:t>
            </a:r>
            <a:r>
              <a:rPr lang="fi-FI" b="1" dirty="0"/>
              <a:t>of </a:t>
            </a:r>
            <a:r>
              <a:rPr lang="fi-FI" b="1" dirty="0" err="1"/>
              <a:t>crystal</a:t>
            </a:r>
            <a:r>
              <a:rPr lang="fi-FI" b="1" dirty="0"/>
              <a:t> </a:t>
            </a:r>
            <a:r>
              <a:rPr lang="fi-FI" b="1" dirty="0" err="1"/>
              <a:t>selection</a:t>
            </a:r>
            <a:r>
              <a:rPr lang="fi-FI" b="1" dirty="0"/>
              <a:t> </a:t>
            </a:r>
            <a:r>
              <a:rPr lang="fi-FI" b="1" dirty="0" err="1"/>
              <a:t>page</a:t>
            </a:r>
            <a:endParaRPr lang="fi-FI" b="1" dirty="0"/>
          </a:p>
          <a:p>
            <a:r>
              <a:rPr lang="fi-FI" dirty="0" err="1" smtClean="0"/>
              <a:t>-</a:t>
            </a:r>
            <a:r>
              <a:rPr lang="fi-FI" dirty="0" err="1"/>
              <a:t>remarks</a:t>
            </a:r>
            <a:endParaRPr lang="fi-FI" dirty="0"/>
          </a:p>
          <a:p>
            <a:r>
              <a:rPr lang="fi-FI" dirty="0" err="1"/>
              <a:t>anything</a:t>
            </a:r>
            <a:r>
              <a:rPr lang="fi-FI" dirty="0"/>
              <a:t> </a:t>
            </a:r>
            <a:r>
              <a:rPr lang="fi-FI" dirty="0" err="1"/>
              <a:t>else</a:t>
            </a:r>
            <a:r>
              <a:rPr lang="fi-FI" dirty="0" smtClean="0"/>
              <a:t>?? (</a:t>
            </a:r>
            <a:r>
              <a:rPr lang="fi-FI" dirty="0" err="1" smtClean="0"/>
              <a:t>authentification</a:t>
            </a:r>
            <a:r>
              <a:rPr lang="fi-FI" dirty="0" smtClean="0"/>
              <a:t>, </a:t>
            </a:r>
            <a:r>
              <a:rPr lang="fi-FI" dirty="0" err="1" smtClean="0"/>
              <a:t>proposal-nr</a:t>
            </a:r>
            <a:r>
              <a:rPr lang="fi-FI" dirty="0" smtClean="0"/>
              <a:t>, </a:t>
            </a:r>
            <a:r>
              <a:rPr lang="fi-FI" dirty="0" err="1" smtClean="0"/>
              <a:t>toxicity</a:t>
            </a:r>
            <a:r>
              <a:rPr lang="fi-FI" dirty="0" smtClean="0"/>
              <a:t>, </a:t>
            </a:r>
            <a:r>
              <a:rPr lang="fi-FI" dirty="0" err="1" smtClean="0"/>
              <a:t>lab</a:t>
            </a:r>
            <a:r>
              <a:rPr lang="fi-FI" dirty="0" smtClean="0"/>
              <a:t> </a:t>
            </a:r>
            <a:r>
              <a:rPr lang="fi-FI" dirty="0" err="1" smtClean="0"/>
              <a:t>contact</a:t>
            </a:r>
            <a:r>
              <a:rPr lang="fi-FI" dirty="0" smtClean="0"/>
              <a:t>)</a:t>
            </a:r>
          </a:p>
          <a:p>
            <a:endParaRPr lang="fi-FI" dirty="0"/>
          </a:p>
          <a:p>
            <a:r>
              <a:rPr lang="fi-FI" dirty="0" err="1"/>
              <a:t>e</a:t>
            </a:r>
            <a:r>
              <a:rPr lang="fi-FI" dirty="0" err="1" smtClean="0"/>
              <a:t>very</a:t>
            </a:r>
            <a:r>
              <a:rPr lang="fi-FI" dirty="0" smtClean="0"/>
              <a:t> </a:t>
            </a:r>
            <a:r>
              <a:rPr lang="fi-FI" dirty="0" err="1" smtClean="0"/>
              <a:t>plate</a:t>
            </a:r>
            <a:r>
              <a:rPr lang="fi-FI" dirty="0" smtClean="0"/>
              <a:t> </a:t>
            </a:r>
            <a:r>
              <a:rPr lang="fi-FI" dirty="0" err="1" smtClean="0"/>
              <a:t>gets</a:t>
            </a:r>
            <a:r>
              <a:rPr lang="fi-FI" dirty="0" smtClean="0"/>
              <a:t> a </a:t>
            </a:r>
            <a:r>
              <a:rPr lang="fi-FI" dirty="0" err="1" smtClean="0"/>
              <a:t>task-list</a:t>
            </a:r>
            <a:endParaRPr lang="fi-FI" dirty="0" smtClean="0"/>
          </a:p>
          <a:p>
            <a:endParaRPr lang="fi-FI" dirty="0" smtClean="0"/>
          </a:p>
          <a:p>
            <a:r>
              <a:rPr lang="fi-FI" b="1" dirty="0" err="1" smtClean="0"/>
              <a:t>drop</a:t>
            </a:r>
            <a:r>
              <a:rPr lang="fi-FI" b="1" dirty="0" smtClean="0"/>
              <a:t>-image </a:t>
            </a:r>
            <a:r>
              <a:rPr lang="fi-FI" b="1" dirty="0"/>
              <a:t>superposition?</a:t>
            </a:r>
          </a:p>
          <a:p>
            <a:endParaRPr lang="fi-FI" dirty="0"/>
          </a:p>
          <a:p>
            <a:r>
              <a:rPr lang="fi-FI" dirty="0" smtClean="0"/>
              <a:t>Is </a:t>
            </a:r>
            <a:r>
              <a:rPr lang="fi-FI" dirty="0"/>
              <a:t>it </a:t>
            </a:r>
            <a:r>
              <a:rPr lang="fi-FI" dirty="0" err="1"/>
              <a:t>possible</a:t>
            </a:r>
            <a:r>
              <a:rPr lang="fi-FI" dirty="0"/>
              <a:t> to </a:t>
            </a:r>
            <a:r>
              <a:rPr lang="fi-FI" dirty="0" err="1"/>
              <a:t>get</a:t>
            </a:r>
            <a:r>
              <a:rPr lang="fi-FI" dirty="0"/>
              <a:t> </a:t>
            </a:r>
            <a:r>
              <a:rPr lang="fi-FI" dirty="0" err="1"/>
              <a:t>back</a:t>
            </a:r>
            <a:r>
              <a:rPr lang="fi-FI" dirty="0"/>
              <a:t> for </a:t>
            </a:r>
            <a:r>
              <a:rPr lang="fi-FI" dirty="0" err="1"/>
              <a:t>every</a:t>
            </a:r>
            <a:r>
              <a:rPr lang="fi-FI" dirty="0"/>
              <a:t> </a:t>
            </a:r>
            <a:r>
              <a:rPr lang="fi-FI" dirty="0" err="1"/>
              <a:t>item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tasklist</a:t>
            </a:r>
            <a:r>
              <a:rPr lang="fi-FI" dirty="0"/>
              <a:t> </a:t>
            </a:r>
            <a:r>
              <a:rPr lang="fi-FI" dirty="0" smtClean="0"/>
              <a:t>an </a:t>
            </a:r>
            <a:r>
              <a:rPr lang="fi-FI" dirty="0" err="1" smtClean="0"/>
              <a:t>ISPyB-link</a:t>
            </a:r>
            <a:r>
              <a:rPr lang="fi-FI" dirty="0" smtClean="0"/>
              <a:t>, to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stored</a:t>
            </a:r>
            <a:r>
              <a:rPr lang="fi-FI" dirty="0" smtClean="0"/>
              <a:t> in </a:t>
            </a:r>
          </a:p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homelab</a:t>
            </a:r>
            <a:r>
              <a:rPr lang="fi-FI" dirty="0" smtClean="0"/>
              <a:t> data </a:t>
            </a:r>
            <a:r>
              <a:rPr lang="fi-FI" dirty="0" err="1" smtClean="0"/>
              <a:t>base</a:t>
            </a:r>
            <a:r>
              <a:rPr lang="fi-FI" dirty="0" smtClean="0"/>
              <a:t>?</a:t>
            </a:r>
            <a:endParaRPr lang="fi-FI" dirty="0"/>
          </a:p>
          <a:p>
            <a:endParaRPr lang="fi-FI" dirty="0" smtClean="0"/>
          </a:p>
          <a:p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790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4542" y="3595912"/>
            <a:ext cx="87229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200" dirty="0" smtClean="0">
              <a:latin typeface="+mn-lt"/>
            </a:endParaRPr>
          </a:p>
          <a:p>
            <a:pPr algn="ctr"/>
            <a:endParaRPr lang="en-GB" sz="1200" dirty="0">
              <a:latin typeface="+mn-lt"/>
            </a:endParaRPr>
          </a:p>
          <a:p>
            <a:pPr algn="ctr"/>
            <a:r>
              <a:rPr lang="en-GB" sz="1200" dirty="0" err="1" smtClean="0">
                <a:latin typeface="+mn-lt"/>
              </a:rPr>
              <a:t>IceBear</a:t>
            </a:r>
            <a:endParaRPr lang="en-GB" sz="1200" dirty="0" smtClean="0">
              <a:latin typeface="+mn-lt"/>
            </a:endParaRPr>
          </a:p>
          <a:p>
            <a:pPr algn="ctr"/>
            <a:endParaRPr lang="en-GB" sz="1200" dirty="0">
              <a:latin typeface="+mn-lt"/>
            </a:endParaRPr>
          </a:p>
          <a:p>
            <a:pPr algn="ctr"/>
            <a:endParaRPr lang="en-GB" sz="1200" dirty="0" smtClean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48622" y="1794171"/>
            <a:ext cx="642189" cy="400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49" y="1604600"/>
            <a:ext cx="697436" cy="52532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147635" y="1814513"/>
            <a:ext cx="642189" cy="400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061" y="1624941"/>
            <a:ext cx="697436" cy="52532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503948" y="1170072"/>
            <a:ext cx="5325478" cy="3705725"/>
          </a:xfrm>
          <a:prstGeom prst="rect">
            <a:avLst/>
          </a:prstGeom>
          <a:noFill/>
          <a:ln w="793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/>
          </a:p>
        </p:txBody>
      </p:sp>
      <p:sp>
        <p:nvSpPr>
          <p:cNvPr id="29" name="TextBox 28"/>
          <p:cNvSpPr txBox="1"/>
          <p:nvPr/>
        </p:nvSpPr>
        <p:spPr>
          <a:xfrm>
            <a:off x="357811" y="3602009"/>
            <a:ext cx="95914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200" dirty="0" smtClean="0">
              <a:latin typeface="+mn-lt"/>
            </a:endParaRPr>
          </a:p>
          <a:p>
            <a:pPr algn="ctr"/>
            <a:r>
              <a:rPr lang="en-GB" sz="1200" dirty="0" smtClean="0">
                <a:latin typeface="+mn-lt"/>
              </a:rPr>
              <a:t>RI54/</a:t>
            </a:r>
          </a:p>
          <a:p>
            <a:pPr algn="ctr"/>
            <a:r>
              <a:rPr lang="en-GB" sz="1200" dirty="0" smtClean="0">
                <a:latin typeface="+mn-lt"/>
              </a:rPr>
              <a:t>RockMaker</a:t>
            </a:r>
          </a:p>
          <a:p>
            <a:pPr algn="ctr"/>
            <a:endParaRPr lang="en-GB" sz="1200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21991" y="2054560"/>
            <a:ext cx="129981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200" dirty="0" smtClean="0">
              <a:latin typeface="+mn-lt"/>
            </a:endParaRPr>
          </a:p>
          <a:p>
            <a:pPr algn="ctr"/>
            <a:endParaRPr lang="en-GB" sz="1200" dirty="0">
              <a:latin typeface="+mn-lt"/>
            </a:endParaRPr>
          </a:p>
          <a:p>
            <a:pPr algn="ctr"/>
            <a:r>
              <a:rPr lang="en-GB" sz="1200" dirty="0" smtClean="0">
                <a:latin typeface="+mn-lt"/>
              </a:rPr>
              <a:t>Synchrotrons, beamlines</a:t>
            </a:r>
          </a:p>
          <a:p>
            <a:endParaRPr lang="en-GB" sz="120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51295" y="2214563"/>
            <a:ext cx="87229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200" dirty="0" smtClean="0">
              <a:latin typeface="+mn-lt"/>
            </a:endParaRPr>
          </a:p>
          <a:p>
            <a:pPr algn="ctr"/>
            <a:endParaRPr lang="en-GB" sz="1200" dirty="0">
              <a:latin typeface="+mn-lt"/>
            </a:endParaRPr>
          </a:p>
          <a:p>
            <a:pPr algn="ctr"/>
            <a:r>
              <a:rPr lang="en-GB" sz="1200" dirty="0" smtClean="0">
                <a:latin typeface="+mn-lt"/>
              </a:rPr>
              <a:t>ISPyB</a:t>
            </a:r>
          </a:p>
          <a:p>
            <a:endParaRPr lang="en-GB" sz="120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520522" y="3103732"/>
            <a:ext cx="701470" cy="413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492555" y="2663862"/>
            <a:ext cx="7294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932497" y="2644781"/>
            <a:ext cx="2238357" cy="10856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1315012" y="3673730"/>
            <a:ext cx="729530" cy="25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pic 03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t="7836" r="7528" b="7528"/>
          <a:stretch/>
        </p:blipFill>
        <p:spPr bwMode="auto">
          <a:xfrm>
            <a:off x="4206130" y="1371237"/>
            <a:ext cx="720203" cy="68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pic 03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t="7836" r="7528" b="7528"/>
          <a:stretch/>
        </p:blipFill>
        <p:spPr bwMode="auto">
          <a:xfrm>
            <a:off x="5724275" y="1371237"/>
            <a:ext cx="720203" cy="68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pic 03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t="7836" r="7528" b="7528"/>
          <a:stretch/>
        </p:blipFill>
        <p:spPr bwMode="auto">
          <a:xfrm>
            <a:off x="7852690" y="3047109"/>
            <a:ext cx="720203" cy="68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5309458" y="2435434"/>
            <a:ext cx="26359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n-lt"/>
              </a:rPr>
              <a:t>1</a:t>
            </a:r>
            <a:endParaRPr lang="fi-FI" sz="1200" dirty="0">
              <a:latin typeface="+mn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194130" y="2349152"/>
            <a:ext cx="427580" cy="3998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API</a:t>
            </a:r>
            <a:endParaRPr lang="fi-FI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5237323" y="2092425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latin typeface="+mn-lt"/>
              </a:rPr>
              <a:t>API</a:t>
            </a:r>
            <a:endParaRPr lang="fi-FI" sz="1200" dirty="0">
              <a:latin typeface="+mn-lt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2964868" y="3047109"/>
            <a:ext cx="2094812" cy="96939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5175680" y="2790123"/>
            <a:ext cx="427580" cy="3998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API</a:t>
            </a:r>
            <a:endParaRPr lang="fi-FI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5226114" y="2854992"/>
            <a:ext cx="32671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n-lt"/>
              </a:rPr>
              <a:t>2</a:t>
            </a:r>
            <a:endParaRPr lang="fi-FI" sz="12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5012" y="5770880"/>
            <a:ext cx="4070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Current</a:t>
            </a:r>
            <a:r>
              <a:rPr lang="fi-FI" dirty="0" smtClean="0"/>
              <a:t> </a:t>
            </a:r>
            <a:r>
              <a:rPr lang="fi-FI" dirty="0" err="1" smtClean="0"/>
              <a:t>activities</a:t>
            </a:r>
            <a:endParaRPr lang="fi-FI" dirty="0" smtClean="0"/>
          </a:p>
          <a:p>
            <a:r>
              <a:rPr lang="fi-FI" dirty="0" smtClean="0"/>
              <a:t>-API-1 </a:t>
            </a:r>
          </a:p>
          <a:p>
            <a:r>
              <a:rPr lang="fi-FI" dirty="0" smtClean="0"/>
              <a:t>-</a:t>
            </a:r>
            <a:r>
              <a:rPr lang="fi-FI" dirty="0" err="1" smtClean="0"/>
              <a:t>sending</a:t>
            </a:r>
            <a:r>
              <a:rPr lang="fi-FI" dirty="0" smtClean="0"/>
              <a:t> a </a:t>
            </a:r>
            <a:r>
              <a:rPr lang="fi-FI" dirty="0" err="1" smtClean="0"/>
              <a:t>shipment</a:t>
            </a:r>
            <a:r>
              <a:rPr lang="fi-FI" dirty="0" smtClean="0"/>
              <a:t> of </a:t>
            </a:r>
            <a:r>
              <a:rPr lang="fi-FI" dirty="0" err="1" smtClean="0"/>
              <a:t>frozen</a:t>
            </a:r>
            <a:r>
              <a:rPr lang="fi-FI" dirty="0" smtClean="0"/>
              <a:t> </a:t>
            </a:r>
            <a:r>
              <a:rPr lang="fi-FI" dirty="0" err="1" smtClean="0"/>
              <a:t>crystals</a:t>
            </a:r>
            <a:endParaRPr lang="fi-FI" dirty="0"/>
          </a:p>
        </p:txBody>
      </p:sp>
      <p:sp>
        <p:nvSpPr>
          <p:cNvPr id="25" name="TextBox 24"/>
          <p:cNvSpPr txBox="1"/>
          <p:nvPr/>
        </p:nvSpPr>
        <p:spPr>
          <a:xfrm rot="20027639">
            <a:off x="3636456" y="305293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m</a:t>
            </a:r>
            <a:r>
              <a:rPr lang="fi-FI" dirty="0" err="1" smtClean="0"/>
              <a:t>eta</a:t>
            </a:r>
            <a:r>
              <a:rPr lang="fi-FI" dirty="0" smtClean="0"/>
              <a:t> data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676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299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23728" y="1452880"/>
            <a:ext cx="208262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4 senior </a:t>
            </a:r>
            <a:r>
              <a:rPr lang="fi-FI" dirty="0" err="1" smtClean="0"/>
              <a:t>postdocs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2 </a:t>
            </a:r>
            <a:r>
              <a:rPr lang="fi-FI" dirty="0" err="1" smtClean="0"/>
              <a:t>technical</a:t>
            </a:r>
            <a:r>
              <a:rPr lang="fi-FI" dirty="0" smtClean="0"/>
              <a:t> </a:t>
            </a:r>
            <a:r>
              <a:rPr lang="fi-FI" dirty="0" err="1" smtClean="0"/>
              <a:t>staff</a:t>
            </a:r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r>
              <a:rPr lang="fi-FI" dirty="0"/>
              <a:t>7</a:t>
            </a:r>
            <a:r>
              <a:rPr lang="fi-FI" dirty="0" smtClean="0"/>
              <a:t> </a:t>
            </a:r>
            <a:r>
              <a:rPr lang="fi-FI" dirty="0" err="1" smtClean="0"/>
              <a:t>research</a:t>
            </a:r>
            <a:r>
              <a:rPr lang="fi-FI" dirty="0" smtClean="0"/>
              <a:t> </a:t>
            </a:r>
            <a:r>
              <a:rPr lang="fi-FI" dirty="0" err="1" smtClean="0"/>
              <a:t>groups</a:t>
            </a:r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r>
              <a:rPr lang="fi-FI" dirty="0" err="1"/>
              <a:t>u</a:t>
            </a:r>
            <a:r>
              <a:rPr lang="fi-FI" smtClean="0"/>
              <a:t>sed</a:t>
            </a:r>
            <a:r>
              <a:rPr lang="fi-FI" dirty="0" smtClean="0"/>
              <a:t> for </a:t>
            </a:r>
            <a:r>
              <a:rPr lang="fi-FI" dirty="0" err="1" smtClean="0"/>
              <a:t>research</a:t>
            </a:r>
            <a:r>
              <a:rPr lang="fi-FI" dirty="0" smtClean="0"/>
              <a:t> </a:t>
            </a:r>
          </a:p>
          <a:p>
            <a:r>
              <a:rPr lang="fi-FI" dirty="0" smtClean="0"/>
              <a:t>and </a:t>
            </a:r>
            <a:r>
              <a:rPr lang="fi-FI" dirty="0" err="1" smtClean="0"/>
              <a:t>teaching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937" y="0"/>
            <a:ext cx="1079086" cy="1365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023728" cy="619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7800975" y="828844"/>
            <a:ext cx="1238250" cy="4462462"/>
          </a:xfrm>
          <a:prstGeom prst="rect">
            <a:avLst/>
          </a:prstGeom>
          <a:solidFill>
            <a:srgbClr val="99CCFF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>
              <a:latin typeface="+mj-lt"/>
            </a:endParaRPr>
          </a:p>
        </p:txBody>
      </p:sp>
      <p:pic>
        <p:nvPicPr>
          <p:cNvPr id="409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828844"/>
            <a:ext cx="41814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81"/>
            <a:ext cx="1662113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23"/>
          <p:cNvSpPr txBox="1">
            <a:spLocks noChangeArrowheads="1"/>
          </p:cNvSpPr>
          <p:nvPr/>
        </p:nvSpPr>
        <p:spPr bwMode="auto">
          <a:xfrm>
            <a:off x="6477000" y="2386181"/>
            <a:ext cx="93968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600" dirty="0"/>
              <a:t>     links </a:t>
            </a:r>
          </a:p>
          <a:p>
            <a:pPr>
              <a:spcBef>
                <a:spcPct val="0"/>
              </a:spcBef>
              <a:buFontTx/>
              <a:buNone/>
            </a:pPr>
            <a:endParaRPr lang="fi-FI" altLang="fi-FI" sz="1000" dirty="0"/>
          </a:p>
        </p:txBody>
      </p:sp>
      <p:sp>
        <p:nvSpPr>
          <p:cNvPr id="4102" name="TextBox 22"/>
          <p:cNvSpPr txBox="1">
            <a:spLocks noChangeArrowheads="1"/>
          </p:cNvSpPr>
          <p:nvPr/>
        </p:nvSpPr>
        <p:spPr bwMode="auto">
          <a:xfrm>
            <a:off x="6623050" y="1287631"/>
            <a:ext cx="1235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600"/>
              <a:t>crystal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1600"/>
              <a:t>     links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868488" y="1914694"/>
            <a:ext cx="19050" cy="108585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TextBox 31"/>
          <p:cNvSpPr txBox="1">
            <a:spLocks noChangeArrowheads="1"/>
          </p:cNvSpPr>
          <p:nvPr/>
        </p:nvSpPr>
        <p:spPr bwMode="auto">
          <a:xfrm>
            <a:off x="0" y="3141831"/>
            <a:ext cx="5168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600"/>
              <a:t>crystallisation conditions                                         links</a:t>
            </a:r>
          </a:p>
        </p:txBody>
      </p:sp>
      <p:sp>
        <p:nvSpPr>
          <p:cNvPr id="4105" name="TextBox 42"/>
          <p:cNvSpPr txBox="1">
            <a:spLocks noChangeArrowheads="1"/>
          </p:cNvSpPr>
          <p:nvPr/>
        </p:nvSpPr>
        <p:spPr bwMode="auto">
          <a:xfrm>
            <a:off x="6350" y="224006"/>
            <a:ext cx="9239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800"/>
              <a:t>crystallization                               crystal treatment                                        data collection</a:t>
            </a:r>
          </a:p>
        </p:txBody>
      </p:sp>
      <p:sp>
        <p:nvSpPr>
          <p:cNvPr id="4106" name="TextBox 52"/>
          <p:cNvSpPr txBox="1">
            <a:spLocks noChangeArrowheads="1"/>
          </p:cNvSpPr>
          <p:nvPr/>
        </p:nvSpPr>
        <p:spPr bwMode="auto">
          <a:xfrm>
            <a:off x="301556" y="3837156"/>
            <a:ext cx="735654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600" dirty="0"/>
              <a:t>/</a:t>
            </a:r>
            <a:r>
              <a:rPr lang="fi-FI" altLang="fi-FI" sz="1600" dirty="0" smtClean="0"/>
              <a:t>structures:                                                                                                  raw </a:t>
            </a:r>
            <a:r>
              <a:rPr lang="fi-FI" altLang="fi-FI" sz="1600" dirty="0"/>
              <a:t>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1600" dirty="0"/>
              <a:t>(raw data, </a:t>
            </a:r>
            <a:endParaRPr lang="fi-FI" altLang="fi-FI" sz="16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1600" dirty="0" smtClean="0"/>
              <a:t>log-files</a:t>
            </a:r>
            <a:r>
              <a:rPr lang="fi-FI" altLang="fi-FI" sz="1600" dirty="0"/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1600" dirty="0"/>
              <a:t>PDB deposition)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5124450" y="2724319"/>
            <a:ext cx="0" cy="11303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383213" y="4615031"/>
            <a:ext cx="1069975" cy="36988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i-FI" dirty="0" err="1">
                <a:solidFill>
                  <a:schemeClr val="tx1"/>
                </a:solidFill>
              </a:rPr>
              <a:t>homelab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109" name="TextBox 41"/>
          <p:cNvSpPr txBox="1">
            <a:spLocks noChangeArrowheads="1"/>
          </p:cNvSpPr>
          <p:nvPr/>
        </p:nvSpPr>
        <p:spPr bwMode="auto">
          <a:xfrm>
            <a:off x="3210128" y="830431"/>
            <a:ext cx="588624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800" dirty="0" smtClean="0">
                <a:solidFill>
                  <a:srgbClr val="FF0000"/>
                </a:solidFill>
              </a:rPr>
              <a:t>            IceBear                                                 </a:t>
            </a:r>
            <a:r>
              <a:rPr lang="fi-FI" altLang="fi-FI" sz="1800" dirty="0">
                <a:solidFill>
                  <a:srgbClr val="FF0000"/>
                </a:solidFill>
              </a:rPr>
              <a:t>ISPyB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36800" y="828844"/>
            <a:ext cx="4140200" cy="42005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334125" y="2386181"/>
            <a:ext cx="164623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400800" y="1359069"/>
            <a:ext cx="1660525" cy="158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590675" y="1457494"/>
            <a:ext cx="887413" cy="31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849438" y="1914694"/>
            <a:ext cx="628650" cy="47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267325" y="3854619"/>
            <a:ext cx="27495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016875" y="4873794"/>
            <a:ext cx="992188" cy="36988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i-FI" dirty="0" err="1">
                <a:solidFill>
                  <a:schemeClr val="tx1"/>
                </a:solidFill>
              </a:rPr>
              <a:t>synchro</a:t>
            </a:r>
            <a:endParaRPr lang="fi-FI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063682" y="3854619"/>
            <a:ext cx="27495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837" y="5592931"/>
            <a:ext cx="90845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-In</a:t>
            </a:r>
            <a:r>
              <a:rPr lang="fi-FI" dirty="0" smtClean="0"/>
              <a:t> </a:t>
            </a:r>
            <a:r>
              <a:rPr lang="fi-FI" dirty="0" err="1" smtClean="0"/>
              <a:t>our</a:t>
            </a:r>
            <a:r>
              <a:rPr lang="fi-FI" dirty="0" smtClean="0"/>
              <a:t> </a:t>
            </a:r>
            <a:r>
              <a:rPr lang="fi-FI" dirty="0" err="1" smtClean="0"/>
              <a:t>research</a:t>
            </a:r>
            <a:r>
              <a:rPr lang="fi-FI" dirty="0" smtClean="0"/>
              <a:t> </a:t>
            </a:r>
            <a:r>
              <a:rPr lang="fi-FI" dirty="0" err="1" smtClean="0"/>
              <a:t>group</a:t>
            </a:r>
            <a:r>
              <a:rPr lang="fi-FI" dirty="0" smtClean="0"/>
              <a:t>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collect</a:t>
            </a:r>
            <a:r>
              <a:rPr lang="fi-FI" dirty="0" smtClean="0"/>
              <a:t> the </a:t>
            </a:r>
            <a:r>
              <a:rPr lang="fi-FI" dirty="0" err="1" smtClean="0"/>
              <a:t>raw</a:t>
            </a:r>
            <a:r>
              <a:rPr lang="fi-FI" dirty="0" smtClean="0"/>
              <a:t> data plus the </a:t>
            </a:r>
            <a:r>
              <a:rPr lang="fi-FI" dirty="0" err="1" smtClean="0"/>
              <a:t>important</a:t>
            </a:r>
            <a:r>
              <a:rPr lang="fi-FI" dirty="0" smtClean="0"/>
              <a:t> </a:t>
            </a:r>
            <a:r>
              <a:rPr lang="fi-FI" dirty="0" err="1" smtClean="0"/>
              <a:t>log</a:t>
            </a:r>
            <a:r>
              <a:rPr lang="fi-FI" dirty="0" smtClean="0"/>
              <a:t> </a:t>
            </a:r>
            <a:r>
              <a:rPr lang="fi-FI" dirty="0" err="1" smtClean="0"/>
              <a:t>files</a:t>
            </a:r>
            <a:r>
              <a:rPr lang="fi-FI" dirty="0" smtClean="0"/>
              <a:t> in /</a:t>
            </a:r>
            <a:r>
              <a:rPr lang="fi-FI" dirty="0" err="1" smtClean="0"/>
              <a:t>structures</a:t>
            </a:r>
            <a:endParaRPr lang="fi-FI" dirty="0" smtClean="0"/>
          </a:p>
          <a:p>
            <a:r>
              <a:rPr lang="fi-FI" dirty="0" smtClean="0"/>
              <a:t>-The University of Oulu aims to make archiving and open-access of raw data possible</a:t>
            </a:r>
          </a:p>
          <a:p>
            <a:r>
              <a:rPr lang="fi-FI" dirty="0" smtClean="0"/>
              <a:t>-Research Data Management is an important issue of national science policy in Finland</a:t>
            </a:r>
            <a:endParaRPr lang="fi-FI" dirty="0"/>
          </a:p>
        </p:txBody>
      </p:sp>
      <p:sp>
        <p:nvSpPr>
          <p:cNvPr id="3" name="TextBox 2"/>
          <p:cNvSpPr txBox="1"/>
          <p:nvPr/>
        </p:nvSpPr>
        <p:spPr>
          <a:xfrm>
            <a:off x="1729653" y="141910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user</a:t>
            </a:r>
            <a:endParaRPr lang="fi-FI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561306" y="1767124"/>
            <a:ext cx="887413" cy="31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59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8852" y="4533957"/>
            <a:ext cx="30444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Oulu (Rik Wierenga)</a:t>
            </a:r>
          </a:p>
          <a:p>
            <a:endParaRPr lang="fi-FI" dirty="0" smtClean="0"/>
          </a:p>
          <a:p>
            <a:r>
              <a:rPr lang="fi-FI" dirty="0" err="1" smtClean="0"/>
              <a:t>Diamond</a:t>
            </a:r>
            <a:r>
              <a:rPr lang="fi-FI" dirty="0" smtClean="0"/>
              <a:t> (Alun </a:t>
            </a:r>
            <a:r>
              <a:rPr lang="fi-FI" dirty="0" err="1" smtClean="0"/>
              <a:t>Ashton</a:t>
            </a:r>
            <a:r>
              <a:rPr lang="fi-FI" dirty="0" smtClean="0"/>
              <a:t>)</a:t>
            </a:r>
          </a:p>
          <a:p>
            <a:endParaRPr lang="fi-FI" dirty="0" smtClean="0"/>
          </a:p>
          <a:p>
            <a:r>
              <a:rPr lang="fi-FI" dirty="0" err="1" smtClean="0"/>
              <a:t>Weizmann</a:t>
            </a:r>
            <a:r>
              <a:rPr lang="fi-FI" dirty="0" smtClean="0"/>
              <a:t> (Joel </a:t>
            </a:r>
            <a:r>
              <a:rPr lang="fi-FI" dirty="0" err="1" smtClean="0"/>
              <a:t>Sussman</a:t>
            </a:r>
            <a:r>
              <a:rPr lang="fi-FI" dirty="0" smtClean="0"/>
              <a:t>)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0" y="4411777"/>
            <a:ext cx="2247906" cy="18640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762" y="2473920"/>
            <a:ext cx="88191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r>
              <a:rPr lang="en-US" sz="2400" dirty="0" smtClean="0"/>
              <a:t>Towards </a:t>
            </a:r>
            <a:r>
              <a:rPr lang="en-US" sz="2400" dirty="0"/>
              <a:t>standard APIs for the exchange of metadata between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       </a:t>
            </a:r>
            <a:r>
              <a:rPr lang="en-US" sz="2400" dirty="0" err="1" smtClean="0"/>
              <a:t>homelab</a:t>
            </a:r>
            <a:r>
              <a:rPr lang="en-US" sz="2400" dirty="0" smtClean="0"/>
              <a:t> </a:t>
            </a:r>
            <a:r>
              <a:rPr lang="en-US" sz="2400" dirty="0"/>
              <a:t>LIMS software and </a:t>
            </a:r>
            <a:r>
              <a:rPr lang="en-US" sz="2400" dirty="0" err="1"/>
              <a:t>ISPyB</a:t>
            </a:r>
            <a:r>
              <a:rPr lang="en-US" sz="2400" dirty="0"/>
              <a:t> 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22053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4542" y="3595912"/>
            <a:ext cx="87229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  <a:p>
            <a:pPr algn="ctr"/>
            <a:r>
              <a:rPr lang="en-GB" sz="1200" dirty="0" err="1" smtClean="0">
                <a:latin typeface="+mn-lt"/>
              </a:rPr>
              <a:t>IceBear</a:t>
            </a:r>
            <a:endParaRPr lang="en-GB" sz="1200" dirty="0" smtClean="0">
              <a:latin typeface="+mn-lt"/>
            </a:endParaRPr>
          </a:p>
          <a:p>
            <a:pPr algn="ctr"/>
            <a:endParaRPr lang="en-GB" sz="1200" dirty="0">
              <a:latin typeface="Calibri" panose="020F0502020204030204" pitchFamily="34" charset="0"/>
            </a:endParaRPr>
          </a:p>
          <a:p>
            <a:pPr algn="ctr"/>
            <a:endParaRPr lang="en-GB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048622" y="1794171"/>
            <a:ext cx="642189" cy="400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49" y="1604600"/>
            <a:ext cx="697436" cy="52532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147635" y="1814513"/>
            <a:ext cx="642189" cy="400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061" y="1624941"/>
            <a:ext cx="697436" cy="52532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503948" y="1170072"/>
            <a:ext cx="5325478" cy="3705725"/>
          </a:xfrm>
          <a:prstGeom prst="rect">
            <a:avLst/>
          </a:prstGeom>
          <a:noFill/>
          <a:ln w="793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xtBox 28"/>
          <p:cNvSpPr txBox="1"/>
          <p:nvPr/>
        </p:nvSpPr>
        <p:spPr>
          <a:xfrm>
            <a:off x="357811" y="3602009"/>
            <a:ext cx="959147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400" dirty="0" smtClean="0"/>
          </a:p>
          <a:p>
            <a:pPr algn="ctr"/>
            <a:r>
              <a:rPr lang="en-GB" sz="1200" dirty="0" smtClean="0">
                <a:latin typeface="+mj-lt"/>
              </a:rPr>
              <a:t>RI54/</a:t>
            </a:r>
          </a:p>
          <a:p>
            <a:pPr algn="ctr"/>
            <a:r>
              <a:rPr lang="en-GB" sz="1200" dirty="0" err="1" smtClean="0">
                <a:latin typeface="+mj-lt"/>
              </a:rPr>
              <a:t>RockMaker</a:t>
            </a:r>
            <a:endParaRPr lang="en-GB" sz="1200" dirty="0" smtClean="0">
              <a:latin typeface="+mj-lt"/>
            </a:endParaRPr>
          </a:p>
          <a:p>
            <a:pPr algn="ctr"/>
            <a:r>
              <a:rPr lang="en-GB" sz="1200" dirty="0" err="1" smtClean="0">
                <a:latin typeface="+mj-lt"/>
              </a:rPr>
              <a:t>Formulatrix</a:t>
            </a:r>
            <a:endParaRPr lang="en-GB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7221991" y="2054560"/>
            <a:ext cx="129981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sz="1200" dirty="0" smtClean="0"/>
              <a:t>Synchrotrons, beamlines</a:t>
            </a:r>
          </a:p>
          <a:p>
            <a:endParaRPr lang="en-GB" dirty="0"/>
          </a:p>
          <a:p>
            <a:endParaRPr lang="fi-FI" dirty="0"/>
          </a:p>
        </p:txBody>
      </p:sp>
      <p:sp>
        <p:nvSpPr>
          <p:cNvPr id="33" name="TextBox 32"/>
          <p:cNvSpPr txBox="1"/>
          <p:nvPr/>
        </p:nvSpPr>
        <p:spPr>
          <a:xfrm>
            <a:off x="5651295" y="2214563"/>
            <a:ext cx="87229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sz="1200" dirty="0" smtClean="0"/>
              <a:t>ISPyB</a:t>
            </a:r>
          </a:p>
          <a:p>
            <a:endParaRPr lang="en-GB" dirty="0"/>
          </a:p>
          <a:p>
            <a:endParaRPr lang="fi-FI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520522" y="3103732"/>
            <a:ext cx="701470" cy="413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492555" y="2663862"/>
            <a:ext cx="7294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932497" y="2644781"/>
            <a:ext cx="2238357" cy="10856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1315012" y="3673730"/>
            <a:ext cx="729530" cy="25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pic 03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t="7836" r="7528" b="7528"/>
          <a:stretch/>
        </p:blipFill>
        <p:spPr bwMode="auto">
          <a:xfrm>
            <a:off x="4206130" y="1371237"/>
            <a:ext cx="720203" cy="68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pic 03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t="7836" r="7528" b="7528"/>
          <a:stretch/>
        </p:blipFill>
        <p:spPr bwMode="auto">
          <a:xfrm>
            <a:off x="5724275" y="1371237"/>
            <a:ext cx="720203" cy="68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pic 03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t="7836" r="7528" b="7528"/>
          <a:stretch/>
        </p:blipFill>
        <p:spPr bwMode="auto">
          <a:xfrm>
            <a:off x="7852690" y="3047109"/>
            <a:ext cx="720203" cy="68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5309458" y="2435434"/>
            <a:ext cx="2635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fi-FI" dirty="0"/>
          </a:p>
        </p:txBody>
      </p:sp>
      <p:sp>
        <p:nvSpPr>
          <p:cNvPr id="2" name="TextBox 1"/>
          <p:cNvSpPr txBox="1"/>
          <p:nvPr/>
        </p:nvSpPr>
        <p:spPr>
          <a:xfrm>
            <a:off x="3541225" y="4921853"/>
            <a:ext cx="546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rabicPeriod"/>
            </a:pPr>
            <a:r>
              <a:rPr lang="fi-FI" sz="1200" dirty="0"/>
              <a:t>API, </a:t>
            </a:r>
            <a:r>
              <a:rPr lang="fi-FI" sz="1200" dirty="0" err="1"/>
              <a:t>jointly</a:t>
            </a:r>
            <a:r>
              <a:rPr lang="fi-FI" sz="1200" dirty="0"/>
              <a:t> </a:t>
            </a:r>
            <a:r>
              <a:rPr lang="fi-FI" sz="1200" dirty="0" err="1"/>
              <a:t>by</a:t>
            </a:r>
            <a:r>
              <a:rPr lang="fi-FI" sz="1200" dirty="0"/>
              <a:t> </a:t>
            </a:r>
            <a:r>
              <a:rPr lang="fi-FI" sz="1200" dirty="0" err="1" smtClean="0"/>
              <a:t>Diamond</a:t>
            </a:r>
            <a:r>
              <a:rPr lang="fi-FI" sz="1200" dirty="0" smtClean="0"/>
              <a:t>/Oulu/</a:t>
            </a:r>
            <a:r>
              <a:rPr lang="fi-FI" sz="1200" dirty="0" err="1" smtClean="0"/>
              <a:t>Weizmann</a:t>
            </a:r>
            <a:endParaRPr lang="fi-FI" sz="1200" dirty="0"/>
          </a:p>
          <a:p>
            <a:pPr marL="257175" indent="-257175">
              <a:buAutoNum type="arabicPeriod"/>
            </a:pPr>
            <a:r>
              <a:rPr lang="fi-FI" sz="1200" dirty="0"/>
              <a:t>API, </a:t>
            </a:r>
            <a:r>
              <a:rPr lang="fi-FI" sz="1200" dirty="0" err="1"/>
              <a:t>jointly</a:t>
            </a:r>
            <a:r>
              <a:rPr lang="fi-FI" sz="1200" dirty="0"/>
              <a:t> </a:t>
            </a:r>
            <a:r>
              <a:rPr lang="fi-FI" sz="1200" dirty="0" err="1"/>
              <a:t>by</a:t>
            </a:r>
            <a:r>
              <a:rPr lang="fi-FI" sz="1200" dirty="0"/>
              <a:t>  </a:t>
            </a:r>
            <a:r>
              <a:rPr lang="fi-FI" sz="1200" dirty="0" err="1" smtClean="0"/>
              <a:t>Diamond</a:t>
            </a:r>
            <a:r>
              <a:rPr lang="fi-FI" sz="1200" dirty="0" smtClean="0"/>
              <a:t>/Oulu/</a:t>
            </a:r>
            <a:r>
              <a:rPr lang="fi-FI" sz="1200" dirty="0" err="1" smtClean="0"/>
              <a:t>Weizmann</a:t>
            </a:r>
            <a:endParaRPr lang="fi-FI" sz="1200" dirty="0"/>
          </a:p>
        </p:txBody>
      </p:sp>
      <p:sp>
        <p:nvSpPr>
          <p:cNvPr id="55" name="Rectangle 54"/>
          <p:cNvSpPr/>
          <p:nvPr/>
        </p:nvSpPr>
        <p:spPr>
          <a:xfrm>
            <a:off x="5194130" y="2349152"/>
            <a:ext cx="427580" cy="3998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API</a:t>
            </a:r>
            <a:endParaRPr lang="fi-FI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5178955" y="2092425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API</a:t>
            </a:r>
            <a:endParaRPr lang="fi-FI" dirty="0"/>
          </a:p>
        </p:txBody>
      </p:sp>
      <p:cxnSp>
        <p:nvCxnSpPr>
          <p:cNvPr id="63" name="Straight Arrow Connector 62"/>
          <p:cNvCxnSpPr>
            <a:endCxn id="4" idx="3"/>
          </p:cNvCxnSpPr>
          <p:nvPr/>
        </p:nvCxnSpPr>
        <p:spPr>
          <a:xfrm flipH="1">
            <a:off x="2916832" y="3047110"/>
            <a:ext cx="2158089" cy="105663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5175680" y="2790123"/>
            <a:ext cx="427580" cy="3998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API</a:t>
            </a:r>
            <a:endParaRPr lang="fi-FI" dirty="0"/>
          </a:p>
        </p:txBody>
      </p:sp>
      <p:sp>
        <p:nvSpPr>
          <p:cNvPr id="69" name="TextBox 68"/>
          <p:cNvSpPr txBox="1"/>
          <p:nvPr/>
        </p:nvSpPr>
        <p:spPr>
          <a:xfrm>
            <a:off x="5226114" y="2854992"/>
            <a:ext cx="32671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</a:t>
            </a:r>
            <a:endParaRPr lang="fi-FI" sz="1200" dirty="0"/>
          </a:p>
        </p:txBody>
      </p:sp>
      <p:sp>
        <p:nvSpPr>
          <p:cNvPr id="3" name="Rectangle 2"/>
          <p:cNvSpPr/>
          <p:nvPr/>
        </p:nvSpPr>
        <p:spPr>
          <a:xfrm>
            <a:off x="136187" y="3047109"/>
            <a:ext cx="2976664" cy="172917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Box 4"/>
          <p:cNvSpPr txBox="1"/>
          <p:nvPr/>
        </p:nvSpPr>
        <p:spPr>
          <a:xfrm>
            <a:off x="0" y="5452500"/>
            <a:ext cx="8994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One-shot delivery of meta-data to ISPyB    (Ed Daniel, Karl Levik)</a:t>
            </a:r>
          </a:p>
          <a:p>
            <a:r>
              <a:rPr lang="fi-FI" dirty="0" smtClean="0"/>
              <a:t>Homelab data base, </a:t>
            </a:r>
            <a:r>
              <a:rPr lang="fi-FI" dirty="0" err="1" smtClean="0"/>
              <a:t>important</a:t>
            </a:r>
            <a:r>
              <a:rPr lang="fi-FI" dirty="0" smtClean="0"/>
              <a:t> for </a:t>
            </a:r>
            <a:r>
              <a:rPr lang="fi-FI" dirty="0" err="1" smtClean="0"/>
              <a:t>education</a:t>
            </a:r>
            <a:r>
              <a:rPr lang="fi-FI" dirty="0" smtClean="0"/>
              <a:t>, </a:t>
            </a:r>
            <a:r>
              <a:rPr lang="fi-FI" dirty="0" err="1" smtClean="0"/>
              <a:t>research</a:t>
            </a:r>
            <a:r>
              <a:rPr lang="fi-FI" dirty="0" smtClean="0"/>
              <a:t>-data-management, </a:t>
            </a:r>
            <a:r>
              <a:rPr lang="fi-FI" dirty="0" err="1" smtClean="0"/>
              <a:t>publications</a:t>
            </a:r>
            <a:endParaRPr lang="fi-FI" dirty="0" smtClean="0"/>
          </a:p>
          <a:p>
            <a:r>
              <a:rPr lang="fi-FI" dirty="0" smtClean="0"/>
              <a:t>Where is the raw data? /structures</a:t>
            </a:r>
          </a:p>
          <a:p>
            <a:endParaRPr lang="fi-FI" dirty="0" smtClean="0"/>
          </a:p>
        </p:txBody>
      </p:sp>
      <p:sp>
        <p:nvSpPr>
          <p:cNvPr id="6" name="TextBox 5"/>
          <p:cNvSpPr txBox="1"/>
          <p:nvPr/>
        </p:nvSpPr>
        <p:spPr>
          <a:xfrm rot="20027639">
            <a:off x="3636456" y="305293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m</a:t>
            </a:r>
            <a:r>
              <a:rPr lang="fi-FI" dirty="0" err="1" smtClean="0"/>
              <a:t>eta</a:t>
            </a:r>
            <a:r>
              <a:rPr lang="fi-FI" dirty="0" smtClean="0"/>
              <a:t> data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48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" y="171163"/>
            <a:ext cx="82499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cap="all" dirty="0" smtClean="0">
                <a:solidFill>
                  <a:srgbClr val="FF0000"/>
                </a:solidFill>
                <a:latin typeface="+mj-lt"/>
              </a:rPr>
              <a:t>frozen </a:t>
            </a:r>
            <a:r>
              <a:rPr lang="en-US" b="1" cap="all" dirty="0">
                <a:solidFill>
                  <a:srgbClr val="FF0000"/>
                </a:solidFill>
                <a:latin typeface="+mj-lt"/>
              </a:rPr>
              <a:t>crystal </a:t>
            </a:r>
            <a:r>
              <a:rPr lang="en-US" b="1" cap="all" dirty="0" smtClean="0">
                <a:solidFill>
                  <a:srgbClr val="FF0000"/>
                </a:solidFill>
                <a:latin typeface="+mj-lt"/>
              </a:rPr>
              <a:t>shipment </a:t>
            </a:r>
          </a:p>
          <a:p>
            <a:pPr>
              <a:spcAft>
                <a:spcPts val="0"/>
              </a:spcAft>
            </a:pPr>
            <a:endParaRPr lang="en-US" b="1" dirty="0">
              <a:solidFill>
                <a:srgbClr val="FF0000"/>
              </a:solidFill>
              <a:latin typeface="+mj-lt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latin typeface="+mj-lt"/>
              </a:rPr>
              <a:t>chosen </a:t>
            </a:r>
            <a:r>
              <a:rPr lang="en-US" dirty="0">
                <a:latin typeface="+mj-lt"/>
              </a:rPr>
              <a:t>crystals:</a:t>
            </a:r>
            <a:endParaRPr lang="fi-FI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+mj-lt"/>
              </a:rPr>
              <a:t>-protein acronym</a:t>
            </a:r>
            <a:endParaRPr lang="fi-FI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+mj-lt"/>
              </a:rPr>
              <a:t>-sequence information</a:t>
            </a:r>
            <a:endParaRPr lang="fi-FI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+mj-lt"/>
              </a:rPr>
              <a:t>-crystal-identifier (TIM-9098A1D2C1-“pinbar-code”-“user-part”)  (</a:t>
            </a:r>
            <a:r>
              <a:rPr lang="en-US" dirty="0" smtClean="0">
                <a:latin typeface="+mj-lt"/>
              </a:rPr>
              <a:t>sample name)  -</a:t>
            </a:r>
            <a:r>
              <a:rPr lang="en-US" dirty="0">
                <a:latin typeface="+mj-lt"/>
              </a:rPr>
              <a:t>pin-barcode</a:t>
            </a:r>
            <a:endParaRPr lang="fi-FI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+mj-lt"/>
              </a:rPr>
              <a:t>-identification of the </a:t>
            </a:r>
            <a:r>
              <a:rPr lang="en-US" dirty="0" err="1">
                <a:latin typeface="+mj-lt"/>
              </a:rPr>
              <a:t>dewar</a:t>
            </a:r>
            <a:endParaRPr lang="fi-FI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+mj-lt"/>
              </a:rPr>
              <a:t>--position in the puck</a:t>
            </a:r>
            <a:endParaRPr lang="fi-FI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+mj-lt"/>
              </a:rPr>
              <a:t>--position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of puck in the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dewar</a:t>
            </a:r>
            <a:endParaRPr lang="fi-FI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</a:rPr>
              <a:t>-URL of crystal selection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page</a:t>
            </a: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-ligand</a:t>
            </a: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-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cryo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information</a:t>
            </a: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-crystallization well solution</a:t>
            </a: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-protein buffer</a:t>
            </a:r>
            <a:endParaRPr lang="fi-FI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</a:rPr>
              <a:t>-remarks</a:t>
            </a:r>
            <a:endParaRPr lang="fi-FI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</a:rPr>
              <a:t>anything else?? (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authentification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, proposal-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nr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, toxicity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, lab contact)  </a:t>
            </a:r>
            <a:endParaRPr lang="fi-FI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</a:rPr>
              <a:t> </a:t>
            </a:r>
            <a:endParaRPr lang="fi-FI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</a:rPr>
              <a:t> </a:t>
            </a:r>
            <a:endParaRPr lang="fi-FI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</a:rPr>
              <a:t> </a:t>
            </a:r>
            <a:endParaRPr lang="fi-FI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cap="all" dirty="0" smtClean="0">
                <a:solidFill>
                  <a:srgbClr val="FF0000"/>
                </a:solidFill>
                <a:latin typeface="+mj-lt"/>
              </a:rPr>
              <a:t>Retrieval </a:t>
            </a:r>
            <a:r>
              <a:rPr lang="en-US" b="1" cap="all" dirty="0">
                <a:solidFill>
                  <a:srgbClr val="FF0000"/>
                </a:solidFill>
                <a:latin typeface="+mj-lt"/>
              </a:rPr>
              <a:t>of META data</a:t>
            </a:r>
            <a:endParaRPr lang="fi-FI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cap="all" dirty="0">
                <a:solidFill>
                  <a:srgbClr val="FF0000"/>
                </a:solidFill>
                <a:latin typeface="+mj-lt"/>
              </a:rPr>
              <a:t> </a:t>
            </a:r>
            <a:endParaRPr lang="fi-FI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</a:rPr>
              <a:t>Cross-reference of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homelab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-LIMS-crystal-identifier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en-US" b="1" dirty="0" smtClean="0">
                <a:solidFill>
                  <a:srgbClr val="000000"/>
                </a:solidFill>
                <a:latin typeface="+mj-lt"/>
              </a:rPr>
              <a:t>crystal-ID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)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and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synchrotron-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ISPyB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-pin/crystal-identifier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  <a:latin typeface="+mj-lt"/>
              </a:rPr>
              <a:t>ISPyB</a:t>
            </a:r>
            <a:r>
              <a:rPr lang="en-US" b="1" dirty="0" smtClean="0">
                <a:solidFill>
                  <a:srgbClr val="000000"/>
                </a:solidFill>
                <a:latin typeface="+mj-lt"/>
              </a:rPr>
              <a:t>-ID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)</a:t>
            </a:r>
            <a:endParaRPr lang="fi-FI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58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150"/>
            <a:ext cx="9144000" cy="512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765"/>
            <a:ext cx="9144000" cy="513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" y="171163"/>
            <a:ext cx="82499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cap="all" dirty="0" smtClean="0">
                <a:solidFill>
                  <a:srgbClr val="FF0000"/>
                </a:solidFill>
                <a:latin typeface="+mj-lt"/>
              </a:rPr>
              <a:t>frozen </a:t>
            </a:r>
            <a:r>
              <a:rPr lang="en-US" b="1" cap="all" dirty="0">
                <a:solidFill>
                  <a:srgbClr val="FF0000"/>
                </a:solidFill>
                <a:latin typeface="+mj-lt"/>
              </a:rPr>
              <a:t>crystal </a:t>
            </a:r>
            <a:r>
              <a:rPr lang="en-US" b="1" cap="all" dirty="0" smtClean="0">
                <a:solidFill>
                  <a:srgbClr val="FF0000"/>
                </a:solidFill>
                <a:latin typeface="+mj-lt"/>
              </a:rPr>
              <a:t>shipment </a:t>
            </a:r>
          </a:p>
          <a:p>
            <a:pPr>
              <a:spcAft>
                <a:spcPts val="0"/>
              </a:spcAft>
            </a:pPr>
            <a:endParaRPr lang="en-US" b="1" dirty="0">
              <a:solidFill>
                <a:srgbClr val="FF0000"/>
              </a:solidFill>
              <a:latin typeface="+mj-lt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latin typeface="+mj-lt"/>
              </a:rPr>
              <a:t>chosen </a:t>
            </a:r>
            <a:r>
              <a:rPr lang="en-US" dirty="0">
                <a:latin typeface="+mj-lt"/>
              </a:rPr>
              <a:t>crystals:</a:t>
            </a:r>
            <a:endParaRPr lang="fi-FI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+mj-lt"/>
              </a:rPr>
              <a:t>-protein acronym</a:t>
            </a:r>
            <a:endParaRPr lang="fi-FI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+mj-lt"/>
              </a:rPr>
              <a:t>-sequence information</a:t>
            </a:r>
            <a:endParaRPr lang="fi-FI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+mj-lt"/>
              </a:rPr>
              <a:t>-crystal-identifier (TIM-9098A1D2C1-“pinbar-code”-“user-part”)  (</a:t>
            </a:r>
            <a:r>
              <a:rPr lang="en-US" dirty="0" smtClean="0">
                <a:latin typeface="+mj-lt"/>
              </a:rPr>
              <a:t>sample name)  -</a:t>
            </a:r>
            <a:r>
              <a:rPr lang="en-US" dirty="0">
                <a:latin typeface="+mj-lt"/>
              </a:rPr>
              <a:t>pin-barcode</a:t>
            </a:r>
            <a:endParaRPr lang="fi-FI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+mj-lt"/>
              </a:rPr>
              <a:t>-identification of the </a:t>
            </a:r>
            <a:r>
              <a:rPr lang="en-US" dirty="0" err="1">
                <a:latin typeface="+mj-lt"/>
              </a:rPr>
              <a:t>dewar</a:t>
            </a:r>
            <a:endParaRPr lang="fi-FI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+mj-lt"/>
              </a:rPr>
              <a:t>--position in the puck</a:t>
            </a:r>
            <a:endParaRPr lang="fi-FI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+mj-lt"/>
              </a:rPr>
              <a:t>--position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of puck in the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dewar</a:t>
            </a:r>
            <a:endParaRPr lang="fi-FI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</a:rPr>
              <a:t>-URL of crystal selection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page</a:t>
            </a: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-ligand</a:t>
            </a: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-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cryo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information</a:t>
            </a: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-crystallization well solution</a:t>
            </a: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-protein buffer</a:t>
            </a:r>
            <a:endParaRPr lang="fi-FI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</a:rPr>
              <a:t>-remarks</a:t>
            </a:r>
            <a:endParaRPr lang="fi-FI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</a:rPr>
              <a:t>anything else?? (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authentification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, proposal-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nr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, toxicity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, lab contact)  </a:t>
            </a:r>
            <a:endParaRPr lang="fi-FI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</a:rPr>
              <a:t> </a:t>
            </a:r>
            <a:endParaRPr lang="fi-FI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</a:rPr>
              <a:t> </a:t>
            </a:r>
            <a:endParaRPr lang="fi-FI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</a:rPr>
              <a:t> </a:t>
            </a:r>
            <a:endParaRPr lang="fi-FI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cap="all" dirty="0" smtClean="0">
                <a:solidFill>
                  <a:srgbClr val="FF0000"/>
                </a:solidFill>
                <a:latin typeface="+mj-lt"/>
              </a:rPr>
              <a:t>Retrieval </a:t>
            </a:r>
            <a:r>
              <a:rPr lang="en-US" b="1" cap="all" dirty="0">
                <a:solidFill>
                  <a:srgbClr val="FF0000"/>
                </a:solidFill>
                <a:latin typeface="+mj-lt"/>
              </a:rPr>
              <a:t>of META data</a:t>
            </a:r>
            <a:endParaRPr lang="fi-FI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cap="all" dirty="0">
                <a:solidFill>
                  <a:srgbClr val="FF0000"/>
                </a:solidFill>
                <a:latin typeface="+mj-lt"/>
              </a:rPr>
              <a:t> </a:t>
            </a:r>
            <a:endParaRPr lang="fi-FI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</a:rPr>
              <a:t>Cross-reference of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homelab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-LIMS-crystal-identifier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en-US" b="1" dirty="0" smtClean="0">
                <a:solidFill>
                  <a:srgbClr val="000000"/>
                </a:solidFill>
                <a:latin typeface="+mj-lt"/>
              </a:rPr>
              <a:t>crystal-ID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)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and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synchrotron-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ISPyB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-pin/crystal-identifier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  <a:latin typeface="+mj-lt"/>
              </a:rPr>
              <a:t>ISPyB</a:t>
            </a:r>
            <a:r>
              <a:rPr lang="en-US" b="1" dirty="0" smtClean="0">
                <a:solidFill>
                  <a:srgbClr val="000000"/>
                </a:solidFill>
                <a:latin typeface="+mj-lt"/>
              </a:rPr>
              <a:t>-ID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)</a:t>
            </a:r>
            <a:endParaRPr lang="fi-FI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01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10561</TotalTime>
  <Words>628</Words>
  <Application>Microsoft Office PowerPoint</Application>
  <PresentationFormat>On-screen Show (4:3)</PresentationFormat>
  <Paragraphs>252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Oulu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wierenga</dc:creator>
  <cp:lastModifiedBy>diamondpresent</cp:lastModifiedBy>
  <cp:revision>557</cp:revision>
  <cp:lastPrinted>2018-01-28T14:38:51Z</cp:lastPrinted>
  <dcterms:created xsi:type="dcterms:W3CDTF">2003-04-16T19:21:55Z</dcterms:created>
  <dcterms:modified xsi:type="dcterms:W3CDTF">2018-01-31T16:35:51Z</dcterms:modified>
</cp:coreProperties>
</file>